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1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5" r:id="rId3"/>
    <p:sldId id="296" r:id="rId4"/>
    <p:sldId id="297" r:id="rId5"/>
    <p:sldId id="298" r:id="rId6"/>
    <p:sldId id="299" r:id="rId7"/>
    <p:sldId id="300" r:id="rId8"/>
    <p:sldId id="301" r:id="rId9"/>
    <p:sldId id="305" r:id="rId10"/>
    <p:sldId id="309" r:id="rId11"/>
    <p:sldId id="310" r:id="rId12"/>
    <p:sldId id="312" r:id="rId13"/>
    <p:sldId id="291" r:id="rId14"/>
    <p:sldId id="292" r:id="rId15"/>
    <p:sldId id="293" r:id="rId16"/>
    <p:sldId id="308" r:id="rId17"/>
    <p:sldId id="294" r:id="rId18"/>
    <p:sldId id="295" r:id="rId19"/>
    <p:sldId id="306" r:id="rId20"/>
    <p:sldId id="307" r:id="rId21"/>
    <p:sldId id="274" r:id="rId22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E9E5E2"/>
    <a:srgbClr val="333333"/>
    <a:srgbClr val="A5003B"/>
    <a:srgbClr val="F0860E"/>
    <a:srgbClr val="9900FF"/>
    <a:srgbClr val="FF5050"/>
    <a:srgbClr val="FFFF66"/>
    <a:srgbClr val="00CC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78363" autoAdjust="0"/>
  </p:normalViewPr>
  <p:slideViewPr>
    <p:cSldViewPr snapToObjects="1">
      <p:cViewPr varScale="1">
        <p:scale>
          <a:sx n="85" d="100"/>
          <a:sy n="85" d="100"/>
        </p:scale>
        <p:origin x="-522" y="-84"/>
      </p:cViewPr>
      <p:guideLst>
        <p:guide orient="horz" pos="3118"/>
        <p:guide pos="347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Objects="1" showGuides="1">
      <p:cViewPr varScale="1">
        <p:scale>
          <a:sx n="77" d="100"/>
          <a:sy n="77" d="100"/>
        </p:scale>
        <p:origin x="-3306" y="-102"/>
      </p:cViewPr>
      <p:guideLst>
        <p:guide orient="horz" pos="3110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67177-7D9C-47DC-8670-F84D996964D9}" type="datetimeFigureOut">
              <a:rPr lang="de-DE" smtClean="0"/>
              <a:t>08.09.2015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23D9A-6590-423E-BD49-7AAE3DFB16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605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4601E-C3E0-48FB-8A64-6D2E22731333}" type="datetimeFigureOut">
              <a:rPr lang="de-DE" smtClean="0"/>
              <a:t>08.09.2015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F9A8C-5F69-42D8-85CD-DB467DFB90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360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Art &amp; </a:t>
            </a:r>
            <a:r>
              <a:rPr lang="de-DE" dirty="0" err="1" smtClean="0"/>
              <a:t>Architecture</a:t>
            </a:r>
            <a:r>
              <a:rPr lang="de-DE" dirty="0" smtClean="0"/>
              <a:t> Thesaurus:</a:t>
            </a:r>
            <a:r>
              <a:rPr lang="de-DE" baseline="0" dirty="0" smtClean="0"/>
              <a:t> </a:t>
            </a:r>
            <a:r>
              <a:rPr lang="de-DE" dirty="0" smtClean="0"/>
              <a:t>Objekterschließung von kunst- und kulturhistorischen Sammlungen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Thesaurus of Geographic Names (TGN)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Cultural Objects Name Authority (CONA)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Union List of Artist Names (ULAN)</a:t>
            </a:r>
            <a:endParaRPr lang="de-DE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Oberbegriffsdatei (OBG) als Objektbezeichnungen für kulturhistorische Museen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 smtClean="0"/>
              <a:t>Iconclass</a:t>
            </a:r>
            <a:r>
              <a:rPr lang="de-DE" dirty="0" smtClean="0"/>
              <a:t> für Bildinhalte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ISIL</a:t>
            </a:r>
            <a:r>
              <a:rPr lang="en-US" dirty="0" smtClean="0"/>
              <a:t>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internationales</a:t>
            </a:r>
            <a:r>
              <a:rPr lang="en-US" baseline="0" dirty="0" smtClean="0"/>
              <a:t> System </a:t>
            </a:r>
            <a:r>
              <a:rPr lang="en-US" baseline="0" dirty="0" err="1" smtClean="0"/>
              <a:t>für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Bibliothekssigel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F9A8C-5F69-42D8-85CD-DB467DFB90E5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773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F9A8C-5F69-42D8-85CD-DB467DFB90E5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6602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592" y="0"/>
            <a:ext cx="6693408" cy="6858000"/>
          </a:xfrm>
          <a:prstGeom prst="rect">
            <a:avLst/>
          </a:prstGeom>
        </p:spPr>
      </p:pic>
      <p:sp>
        <p:nvSpPr>
          <p:cNvPr id="6" name="Textfeld 5"/>
          <p:cNvSpPr txBox="1">
            <a:spLocks noChangeArrowheads="1"/>
          </p:cNvSpPr>
          <p:nvPr userDrawn="1"/>
        </p:nvSpPr>
        <p:spPr bwMode="auto">
          <a:xfrm rot="18883742">
            <a:off x="7088129" y="3631480"/>
            <a:ext cx="205537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800" b="1" dirty="0" err="1" smtClean="0"/>
              <a:t>tomopteris</a:t>
            </a:r>
            <a:r>
              <a:rPr lang="de-DE" sz="800" b="1" dirty="0" smtClean="0"/>
              <a:t>  </a:t>
            </a:r>
            <a:r>
              <a:rPr lang="de-DE" sz="800" dirty="0" smtClean="0"/>
              <a:t>[CC-BY-NC-SA 2.0], </a:t>
            </a:r>
            <a:r>
              <a:rPr lang="de-DE" sz="800" dirty="0"/>
              <a:t>via </a:t>
            </a:r>
            <a:r>
              <a:rPr lang="de-DE" sz="800" dirty="0" smtClean="0"/>
              <a:t>flickr.com</a:t>
            </a:r>
            <a:endParaRPr lang="de-DE" sz="800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9495" y="5642146"/>
            <a:ext cx="1034632" cy="65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 userDrawn="1"/>
        </p:nvSpPr>
        <p:spPr>
          <a:xfrm>
            <a:off x="211485" y="493162"/>
            <a:ext cx="552638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000" b="1" dirty="0" smtClean="0">
                <a:solidFill>
                  <a:srgbClr val="A5003B"/>
                </a:solidFill>
              </a:rPr>
              <a:t>Deutsche Digitale Bibliothek </a:t>
            </a:r>
          </a:p>
          <a:p>
            <a:r>
              <a:rPr lang="de-DE" sz="2600" dirty="0" smtClean="0">
                <a:solidFill>
                  <a:srgbClr val="A5003B"/>
                </a:solidFill>
              </a:rPr>
              <a:t>Titel der Präsentation</a:t>
            </a:r>
            <a:endParaRPr lang="de-DE" sz="2600" kern="1200" dirty="0">
              <a:solidFill>
                <a:srgbClr val="A5003B"/>
              </a:solidFill>
            </a:endParaRPr>
          </a:p>
        </p:txBody>
      </p:sp>
      <p:pic>
        <p:nvPicPr>
          <p:cNvPr id="11" name="Picture 2" descr="DDB_Logo_2012_CMYK_R_vecto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092350" y="5443988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218548" y="2636912"/>
            <a:ext cx="3633371" cy="24842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ct val="20000"/>
              </a:spcBef>
              <a:buFont typeface="Arial" pitchFamily="34" charset="0"/>
              <a:buNone/>
              <a:defRPr lang="de-DE" sz="3200" dirty="0"/>
            </a:lvl1pPr>
          </a:lstStyle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2400" dirty="0" smtClean="0">
                <a:solidFill>
                  <a:srgbClr val="A6A6A6"/>
                </a:solidFill>
              </a:rPr>
              <a:t>Veranstaltung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2000" dirty="0" smtClean="0">
                <a:solidFill>
                  <a:srgbClr val="A6A6A6"/>
                </a:solidFill>
              </a:rPr>
              <a:t>Ort, Datum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endParaRPr lang="de-DE" sz="2000" dirty="0" smtClean="0">
              <a:solidFill>
                <a:srgbClr val="A6A6A6"/>
              </a:solidFill>
            </a:endParaRP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2400" dirty="0" smtClean="0">
                <a:solidFill>
                  <a:srgbClr val="A6A6A6"/>
                </a:solidFill>
              </a:rPr>
              <a:t>Vorname</a:t>
            </a:r>
            <a:r>
              <a:rPr lang="de-DE" sz="2400" baseline="0" dirty="0" smtClean="0">
                <a:solidFill>
                  <a:srgbClr val="A6A6A6"/>
                </a:solidFill>
              </a:rPr>
              <a:t> Nachname</a:t>
            </a:r>
            <a:endParaRPr lang="de-DE" sz="2400" dirty="0" smtClean="0">
              <a:solidFill>
                <a:srgbClr val="A6A6A6"/>
              </a:solidFill>
            </a:endParaRP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2000" dirty="0" smtClean="0">
                <a:solidFill>
                  <a:srgbClr val="A6A6A6"/>
                </a:solidFill>
              </a:rPr>
              <a:t>m.mustermann@dnb.de</a:t>
            </a:r>
            <a:endParaRPr lang="de-DE" sz="2000" baseline="0" dirty="0" smtClean="0">
              <a:solidFill>
                <a:srgbClr val="A6A6A6"/>
              </a:solidFill>
            </a:endParaRP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2000" dirty="0" smtClean="0">
                <a:solidFill>
                  <a:srgbClr val="A6A6A6"/>
                </a:solidFill>
                <a:sym typeface="Wingdings 2"/>
              </a:rPr>
              <a:t> </a:t>
            </a:r>
            <a:r>
              <a:rPr lang="de-DE" sz="2000" dirty="0" smtClean="0">
                <a:solidFill>
                  <a:srgbClr val="A6A6A6"/>
                </a:solidFill>
              </a:rPr>
              <a:t>+49 69 1525-12345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1974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_Bil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5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GND als spartenübergreifendes Referenzsystem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– Workshop in Stuttgart – 09. September 2015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996249" y="6456657"/>
            <a:ext cx="7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FEC9EB-B72F-4640-B17E-7C21BFF98F85}" type="slidenum">
              <a:rPr lang="de-DE" sz="1000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4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Orange_1">
    <p:bg>
      <p:bgPr>
        <a:gradFill flip="none" rotWithShape="1">
          <a:gsLst>
            <a:gs pos="0">
              <a:srgbClr val="D1411C"/>
            </a:gs>
            <a:gs pos="100000">
              <a:srgbClr val="F0860E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7" y="2315309"/>
            <a:ext cx="7229721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3" name="Bild 2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33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Gruen_1">
    <p:bg>
      <p:bgPr>
        <a:gradFill flip="none" rotWithShape="1">
          <a:gsLst>
            <a:gs pos="0">
              <a:srgbClr val="458240"/>
            </a:gs>
            <a:gs pos="100000">
              <a:srgbClr val="95BE1B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47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Aqua_1">
    <p:bg>
      <p:bgPr>
        <a:gradFill flip="none" rotWithShape="1">
          <a:gsLst>
            <a:gs pos="0">
              <a:srgbClr val="00818E"/>
            </a:gs>
            <a:gs pos="100000">
              <a:srgbClr val="00B5C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141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44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Blau_1">
    <p:bg>
      <p:bgPr>
        <a:gradFill flip="none" rotWithShape="1">
          <a:gsLst>
            <a:gs pos="0">
              <a:srgbClr val="2D4694"/>
            </a:gs>
            <a:gs pos="100000">
              <a:srgbClr val="0096CC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7" y="2315309"/>
            <a:ext cx="7239491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418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Violett_1">
    <p:bg>
      <p:bgPr>
        <a:gradFill flip="none" rotWithShape="1">
          <a:gsLst>
            <a:gs pos="0">
              <a:srgbClr val="744094"/>
            </a:gs>
            <a:gs pos="100000">
              <a:srgbClr val="AC74B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5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Orange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orang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1250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Gruen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grue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4125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Aqua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aqu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7243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Blau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Pusteblume_Verlauf_bla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6484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vollfläch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6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8418512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 smtClean="0"/>
          </a:p>
        </p:txBody>
      </p:sp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GND als spartenübergreifendes Referenzsystem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– Workshop in Stuttgart – 09. September 2015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feld 6"/>
          <p:cNvSpPr txBox="1"/>
          <p:nvPr userDrawn="1"/>
        </p:nvSpPr>
        <p:spPr>
          <a:xfrm>
            <a:off x="7996249" y="6456657"/>
            <a:ext cx="7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FEC9EB-B72F-4640-B17E-7C21BFF98F85}" type="slidenum">
              <a:rPr lang="de-DE" sz="1000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103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Violett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Pusteblume_Verlauf_violet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5260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592" y="0"/>
            <a:ext cx="6693407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51520" y="404664"/>
            <a:ext cx="5040560" cy="1296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de-DE" dirty="0" smtClean="0"/>
              <a:t>Deutsche Digitale Bibliothek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51520" y="1700808"/>
            <a:ext cx="3960440" cy="93610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Titel der Präsentation #1</a:t>
            </a:r>
          </a:p>
          <a:p>
            <a:r>
              <a:rPr lang="de-DE" dirty="0" smtClean="0"/>
              <a:t>Titel der Präsentation #2</a:t>
            </a:r>
          </a:p>
          <a:p>
            <a:endParaRPr lang="de-DE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9495" y="5642146"/>
            <a:ext cx="1034632" cy="65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DB_Logo_2012_CMYK_R_vecto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092350" y="5443988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3212976"/>
            <a:ext cx="3312170" cy="86409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>
                <a:solidFill>
                  <a:srgbClr val="606060"/>
                </a:solidFill>
              </a:defRPr>
            </a:lvl1pPr>
          </a:lstStyle>
          <a:p>
            <a:pPr lvl="0"/>
            <a:r>
              <a:rPr lang="de-DE" dirty="0" smtClean="0"/>
              <a:t>Veranstaltung #1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 smtClean="0"/>
              <a:t>Veranstaltung #2</a:t>
            </a:r>
          </a:p>
          <a:p>
            <a:pPr lvl="0"/>
            <a:endParaRPr lang="de-DE" dirty="0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4509120"/>
            <a:ext cx="2880320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rgbClr val="606060"/>
                </a:solidFill>
              </a:defRPr>
            </a:lvl1pPr>
          </a:lstStyle>
          <a:p>
            <a:pPr lvl="0"/>
            <a:r>
              <a:rPr lang="de-DE" dirty="0" smtClean="0"/>
              <a:t>Vorname Nachname</a:t>
            </a:r>
            <a:endParaRPr lang="de-DE" dirty="0"/>
          </a:p>
        </p:txBody>
      </p:sp>
      <p:sp>
        <p:nvSpPr>
          <p:cNvPr id="15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4005064"/>
            <a:ext cx="3312170" cy="2880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rgbClr val="606060"/>
                </a:solidFill>
              </a:defRPr>
            </a:lvl1pPr>
          </a:lstStyle>
          <a:p>
            <a:pPr lvl="0"/>
            <a:r>
              <a:rPr lang="de-DE" dirty="0" smtClean="0"/>
              <a:t>Ort, Datum</a:t>
            </a:r>
            <a:endParaRPr lang="de-DE" dirty="0"/>
          </a:p>
        </p:txBody>
      </p:sp>
      <p:sp>
        <p:nvSpPr>
          <p:cNvPr id="17" name="Textplatzhalt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251520" y="4869160"/>
            <a:ext cx="2880320" cy="2880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rgbClr val="606060"/>
                </a:solidFill>
                <a:sym typeface="Wingdings 2"/>
              </a:defRPr>
            </a:lvl1pPr>
          </a:lstStyle>
          <a:p>
            <a:pPr lvl="0"/>
            <a:r>
              <a:rPr lang="de-DE" dirty="0" smtClean="0"/>
              <a:t>m.mustermann@dnb.de</a:t>
            </a:r>
          </a:p>
        </p:txBody>
      </p:sp>
      <p:sp>
        <p:nvSpPr>
          <p:cNvPr id="18" name="Textplatzhalt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251520" y="5155956"/>
            <a:ext cx="2880320" cy="2880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rgbClr val="606060"/>
                </a:solidFill>
                <a:sym typeface="Wingdings 2"/>
              </a:defRPr>
            </a:lvl1pPr>
          </a:lstStyle>
          <a:p>
            <a:pPr lvl="0"/>
            <a:r>
              <a:rPr lang="de-DE" dirty="0" smtClean="0"/>
              <a:t> +49 69 1525-12345</a:t>
            </a:r>
          </a:p>
        </p:txBody>
      </p:sp>
    </p:spTree>
    <p:extLst>
      <p:ext uri="{BB962C8B-B14F-4D97-AF65-F5344CB8AC3E}">
        <p14:creationId xmlns:p14="http://schemas.microsoft.com/office/powerpoint/2010/main" val="2901835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8372308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22 </a:t>
            </a:r>
            <a:r>
              <a:rPr lang="de-DE" dirty="0" err="1" smtClean="0"/>
              <a:t>pt</a:t>
            </a:r>
          </a:p>
          <a:p>
            <a:pPr lvl="0"/>
            <a:endParaRPr lang="de-DE" dirty="0" smtClean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3998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32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GND als spartenübergreifendes Referenzsystem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– Workshop in Stuttgart – 09. September 2015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996249" y="6456657"/>
            <a:ext cx="7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FEC9EB-B72F-4640-B17E-7C21BFF98F85}" type="slidenum">
              <a:rPr lang="de-DE" sz="1000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513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2_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8372308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22 </a:t>
            </a:r>
            <a:r>
              <a:rPr lang="de-DE" dirty="0" err="1" smtClean="0"/>
              <a:t>pt</a:t>
            </a:r>
          </a:p>
          <a:p>
            <a:pPr lvl="0"/>
            <a:endParaRPr lang="de-DE" dirty="0" smtClean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3998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32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697676" y="5733256"/>
            <a:ext cx="1034632" cy="65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GND als spartenübergreifendes Referenzsystem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– Workshop in Stuttgart – 09. September 2015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7996249" y="6456657"/>
            <a:ext cx="7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FEC9EB-B72F-4640-B17E-7C21BFF98F85}" type="slidenum">
              <a:rPr lang="de-DE" sz="1000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73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mit_Aufzählungszeichen_22_pt_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 pitchFamily="34" charset="0"/>
              <a:buChar char="•"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r>
              <a:rPr lang="de-DE" dirty="0" smtClean="0"/>
              <a:t> Aufzählung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0"/>
            <a:ext cx="6283688" cy="7287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32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GND als spartenübergreifendes Referenzsystem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– Workshop in Stuttgart – 09. September 2015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7996249" y="6456657"/>
            <a:ext cx="7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FEC9EB-B72F-4640-B17E-7C21BFF98F85}" type="slidenum">
              <a:rPr lang="de-DE" sz="1000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418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pic>
        <p:nvPicPr>
          <p:cNvPr id="5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GND als spartenübergreifendes Referenzsystem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– Workshop in Stuttgart – 09. September 2015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996249" y="6456657"/>
            <a:ext cx="7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FEC9EB-B72F-4640-B17E-7C21BFF98F85}" type="slidenum">
              <a:rPr lang="de-DE" sz="1000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84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pic>
        <p:nvPicPr>
          <p:cNvPr id="5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65433" y="3884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GND als spartenübergreifendes Referenzsystem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– Workshop in Stuttgart – 09. September 2015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7996249" y="6456657"/>
            <a:ext cx="7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FEC9EB-B72F-4640-B17E-7C21BFF98F85}" type="slidenum">
              <a:rPr lang="de-DE" sz="1000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7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6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GND als spartenübergreifendes Referenzsystem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– Workshop in Stuttgart – 09. September 2015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7996249" y="6456657"/>
            <a:ext cx="7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FEC9EB-B72F-4640-B17E-7C21BFF98F85}" type="slidenum">
              <a:rPr lang="de-DE" sz="1000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37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6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GND als spartenübergreifendes Referenzsystem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– Workshop in Stuttgart – 09. September 2015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7996249" y="6456657"/>
            <a:ext cx="7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FEC9EB-B72F-4640-B17E-7C21BFF98F85}" type="slidenum">
              <a:rPr lang="de-DE" sz="1000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461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6315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082" r:id="rId2"/>
    <p:sldLayoutId id="2147484073" r:id="rId3"/>
    <p:sldLayoutId id="2147484139" r:id="rId4"/>
    <p:sldLayoutId id="2147484075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111" r:id="rId11"/>
    <p:sldLayoutId id="2147484112" r:id="rId12"/>
    <p:sldLayoutId id="2147484113" r:id="rId13"/>
    <p:sldLayoutId id="2147484114" r:id="rId14"/>
    <p:sldLayoutId id="2147484115" r:id="rId15"/>
    <p:sldLayoutId id="2147484116" r:id="rId16"/>
    <p:sldLayoutId id="2147484117" r:id="rId17"/>
    <p:sldLayoutId id="2147484118" r:id="rId18"/>
    <p:sldLayoutId id="2147484119" r:id="rId19"/>
    <p:sldLayoutId id="2147484120" r:id="rId20"/>
    <p:sldLayoutId id="2147484138" r:id="rId2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296652"/>
            <a:ext cx="5508612" cy="1296144"/>
          </a:xfrm>
        </p:spPr>
        <p:txBody>
          <a:bodyPr>
            <a:normAutofit fontScale="90000"/>
          </a:bodyPr>
          <a:lstStyle/>
          <a:p>
            <a:pPr algn="l"/>
            <a:r>
              <a:rPr lang="de-DE" dirty="0" smtClean="0"/>
              <a:t>Die GND als spartenüber-greifendes Referenzsystem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1520" y="1448780"/>
            <a:ext cx="3960440" cy="936104"/>
          </a:xfrm>
        </p:spPr>
        <p:txBody>
          <a:bodyPr>
            <a:noAutofit/>
          </a:bodyPr>
          <a:lstStyle/>
          <a:p>
            <a:r>
              <a:rPr lang="en-US" dirty="0" smtClean="0"/>
              <a:t>Stand und </a:t>
            </a:r>
            <a:r>
              <a:rPr lang="en-US" dirty="0" err="1" smtClean="0"/>
              <a:t>Perspektiven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251520" y="2024844"/>
            <a:ext cx="3816424" cy="864096"/>
          </a:xfrm>
        </p:spPr>
        <p:txBody>
          <a:bodyPr/>
          <a:lstStyle/>
          <a:p>
            <a:r>
              <a:rPr lang="de-DE" dirty="0" smtClean="0"/>
              <a:t>Workshop zum Arbeitspaket Normdatenanreicherung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251520" y="4690376"/>
            <a:ext cx="2880320" cy="432048"/>
          </a:xfrm>
        </p:spPr>
        <p:txBody>
          <a:bodyPr>
            <a:noAutofit/>
          </a:bodyPr>
          <a:lstStyle/>
          <a:p>
            <a:r>
              <a:rPr lang="de-DE" dirty="0" smtClean="0"/>
              <a:t>Michael Büchner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251520" y="2816932"/>
            <a:ext cx="3312170" cy="288032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Stuttgart,  09. September 2015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251520" y="5086420"/>
            <a:ext cx="2880320" cy="288032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m.buechner@dnb.de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>
          <a:xfrm>
            <a:off x="251520" y="5373216"/>
            <a:ext cx="2880320" cy="288032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 +49 (0) 69 1525-1774</a:t>
            </a:r>
            <a:endParaRPr lang="de-DE" dirty="0"/>
          </a:p>
        </p:txBody>
      </p:sp>
      <p:sp>
        <p:nvSpPr>
          <p:cNvPr id="9" name="Textplatzhalter 4"/>
          <p:cNvSpPr txBox="1">
            <a:spLocks/>
          </p:cNvSpPr>
          <p:nvPr/>
        </p:nvSpPr>
        <p:spPr>
          <a:xfrm>
            <a:off x="251520" y="3646260"/>
            <a:ext cx="2880320" cy="4320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 baseline="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Dr. Uwe Müller</a:t>
            </a:r>
            <a:endParaRPr lang="de-DE" dirty="0"/>
          </a:p>
        </p:txBody>
      </p:sp>
      <p:sp>
        <p:nvSpPr>
          <p:cNvPr id="10" name="Textplatzhalter 6"/>
          <p:cNvSpPr txBox="1">
            <a:spLocks/>
          </p:cNvSpPr>
          <p:nvPr/>
        </p:nvSpPr>
        <p:spPr>
          <a:xfrm>
            <a:off x="251520" y="4042304"/>
            <a:ext cx="2880320" cy="28803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 baseline="0">
                <a:solidFill>
                  <a:srgbClr val="606060"/>
                </a:solidFill>
                <a:latin typeface="+mn-lt"/>
                <a:ea typeface="+mn-ea"/>
                <a:cs typeface="+mn-cs"/>
                <a:sym typeface="Wingdings 2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u.mueller@dnb.de</a:t>
            </a:r>
            <a:endParaRPr lang="de-DE" dirty="0"/>
          </a:p>
        </p:txBody>
      </p:sp>
      <p:sp>
        <p:nvSpPr>
          <p:cNvPr id="11" name="Textplatzhalter 7"/>
          <p:cNvSpPr txBox="1">
            <a:spLocks/>
          </p:cNvSpPr>
          <p:nvPr/>
        </p:nvSpPr>
        <p:spPr>
          <a:xfrm>
            <a:off x="251520" y="4329100"/>
            <a:ext cx="2880320" cy="28803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 baseline="0">
                <a:solidFill>
                  <a:srgbClr val="606060"/>
                </a:solidFill>
                <a:latin typeface="+mn-lt"/>
                <a:ea typeface="+mn-ea"/>
                <a:cs typeface="+mn-cs"/>
                <a:sym typeface="Wingdings 2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 +49 (0) 69 1525-1788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534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/>
              <a:t>Entity</a:t>
            </a:r>
            <a:r>
              <a:rPr lang="de-DE" dirty="0" smtClean="0"/>
              <a:t> Facts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959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de-DE" sz="2400" u="sng" dirty="0"/>
              <a:t>Ein leichtgewichtiger Normdatendienst </a:t>
            </a:r>
            <a:r>
              <a:rPr lang="de-DE" sz="2400" u="sng" dirty="0" smtClean="0"/>
              <a:t>auf Basis der GND!</a:t>
            </a:r>
          </a:p>
          <a:p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Einfach </a:t>
            </a:r>
            <a:r>
              <a:rPr lang="de-DE" sz="2400" dirty="0"/>
              <a:t>und </a:t>
            </a:r>
            <a:r>
              <a:rPr lang="de-DE" sz="2400" b="1" dirty="0"/>
              <a:t>intuitive</a:t>
            </a:r>
            <a:r>
              <a:rPr lang="de-DE" sz="2400" dirty="0"/>
              <a:t> </a:t>
            </a:r>
            <a:r>
              <a:rPr lang="de-DE" sz="2400" dirty="0" smtClean="0"/>
              <a:t>Benutzung</a:t>
            </a:r>
            <a:br>
              <a:rPr lang="de-DE" sz="2400" dirty="0" smtClean="0"/>
            </a:br>
            <a:r>
              <a:rPr lang="de-DE" sz="2400" dirty="0" smtClean="0">
                <a:sym typeface="Wingdings 3"/>
              </a:rPr>
              <a:t> </a:t>
            </a:r>
            <a:r>
              <a:rPr lang="de-DE" sz="2400" dirty="0" smtClean="0"/>
              <a:t>„</a:t>
            </a:r>
            <a:r>
              <a:rPr lang="de-DE" sz="2400" dirty="0"/>
              <a:t>Es gibt </a:t>
            </a:r>
            <a:r>
              <a:rPr lang="de-DE" sz="2400" dirty="0" smtClean="0"/>
              <a:t>keinen </a:t>
            </a:r>
            <a:r>
              <a:rPr lang="de-DE" sz="2400" dirty="0"/>
              <a:t>Grund es nicht einzusetzen!“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/>
              <a:t>Daten sind </a:t>
            </a:r>
            <a:r>
              <a:rPr lang="de-DE" sz="2000" b="1" dirty="0" err="1"/>
              <a:t>ready-to-use</a:t>
            </a:r>
            <a:r>
              <a:rPr lang="de-DE" sz="2000" dirty="0"/>
              <a:t> um es Menschen anzuzeigen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b="1" dirty="0"/>
              <a:t>JSON-LD</a:t>
            </a:r>
            <a:r>
              <a:rPr lang="de-DE" sz="2000" dirty="0"/>
              <a:t> </a:t>
            </a:r>
            <a:r>
              <a:rPr lang="de-DE" sz="2000" dirty="0" err="1"/>
              <a:t>over</a:t>
            </a:r>
            <a:r>
              <a:rPr lang="de-DE" sz="2000" dirty="0"/>
              <a:t> HTTP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reguläre</a:t>
            </a:r>
            <a:r>
              <a:rPr lang="de-DE" sz="2400" b="1" dirty="0" smtClean="0"/>
              <a:t> </a:t>
            </a:r>
            <a:r>
              <a:rPr lang="de-DE" sz="2400" b="1" dirty="0"/>
              <a:t>Datenupdates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on-</a:t>
            </a:r>
            <a:r>
              <a:rPr lang="de-DE" sz="2000" dirty="0" err="1" smtClean="0"/>
              <a:t>the</a:t>
            </a:r>
            <a:r>
              <a:rPr lang="de-DE" sz="2000" dirty="0" smtClean="0"/>
              <a:t>-</a:t>
            </a:r>
            <a:r>
              <a:rPr lang="de-DE" sz="2000" dirty="0" err="1" smtClean="0"/>
              <a:t>fly</a:t>
            </a:r>
            <a:r>
              <a:rPr lang="de-DE" sz="2000" dirty="0" smtClean="0"/>
              <a:t> </a:t>
            </a:r>
            <a:r>
              <a:rPr lang="de-DE" sz="2000" dirty="0"/>
              <a:t>aus der </a:t>
            </a:r>
            <a:r>
              <a:rPr lang="de-DE" sz="2000" b="1" dirty="0"/>
              <a:t>GND-Datenbank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/>
              <a:t>BEACON-Dateien und externe Datenquellen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einfache</a:t>
            </a:r>
            <a:r>
              <a:rPr lang="de-DE" sz="2400" b="1" dirty="0"/>
              <a:t> </a:t>
            </a:r>
            <a:r>
              <a:rPr lang="de-DE" sz="2400" b="1" dirty="0" smtClean="0"/>
              <a:t>Erweiterbarkeit</a:t>
            </a:r>
            <a:endParaRPr lang="de-DE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/>
              <a:t>Mehrsprachigkeit</a:t>
            </a:r>
            <a:r>
              <a:rPr lang="de-DE" dirty="0"/>
              <a:t>: Deutsch &amp; </a:t>
            </a:r>
            <a:r>
              <a:rPr lang="de-DE" dirty="0" smtClean="0"/>
              <a:t>Englisch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Anreicherungen</a:t>
            </a:r>
            <a:r>
              <a:rPr lang="de-DE" sz="2400" dirty="0" smtClean="0"/>
              <a:t>, </a:t>
            </a:r>
            <a:r>
              <a:rPr lang="de-DE" sz="2400" b="1" dirty="0" smtClean="0"/>
              <a:t>Verlinkungen</a:t>
            </a:r>
            <a:r>
              <a:rPr lang="de-DE" sz="2400" dirty="0" smtClean="0"/>
              <a:t> &amp; </a:t>
            </a:r>
            <a:r>
              <a:rPr lang="de-DE" sz="2400" b="1" dirty="0" smtClean="0"/>
              <a:t>Sichtbarkeit</a:t>
            </a:r>
            <a:r>
              <a:rPr lang="de-DE" sz="2400" dirty="0" smtClean="0"/>
              <a:t> der GND erhöhen</a:t>
            </a:r>
            <a:endParaRPr lang="de-DE" sz="24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Entity</a:t>
            </a:r>
            <a:r>
              <a:rPr lang="de-DE" dirty="0" smtClean="0"/>
              <a:t> Facts – Projektziele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831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JSON-Antwort von </a:t>
            </a:r>
            <a:r>
              <a:rPr lang="de-DE" dirty="0" err="1" smtClean="0"/>
              <a:t>Entity</a:t>
            </a:r>
            <a:r>
              <a:rPr lang="de-DE" dirty="0" smtClean="0"/>
              <a:t> Facts</a:t>
            </a:r>
            <a:endParaRPr lang="de-DE" dirty="0"/>
          </a:p>
        </p:txBody>
      </p:sp>
      <p:sp>
        <p:nvSpPr>
          <p:cNvPr id="5" name="Textplatzhalter 4"/>
          <p:cNvSpPr txBox="1">
            <a:spLocks/>
          </p:cNvSpPr>
          <p:nvPr/>
        </p:nvSpPr>
        <p:spPr bwMode="auto">
          <a:xfrm>
            <a:off x="395536" y="1439863"/>
            <a:ext cx="8372475" cy="46799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/>
              <a:buNone/>
              <a:defRPr sz="2200" b="0" i="0" kern="1200" baseline="0">
                <a:solidFill>
                  <a:schemeClr val="tx2"/>
                </a:solidFill>
                <a:latin typeface="Calibri"/>
                <a:ea typeface="+mn-ea"/>
                <a:cs typeface="Calibri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{"@context":"http://hub.culturegraph.org/entityfacts/context/v1/entityfacts.jsonld","valid":"2014-04-09T12:48:36+0200","license":"http://cre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ativecommons.org/publicdomain/zero/1.0/legalcode","@id":"http://d-nb.info/gnd/118540238","person":{"preferredName":"Johann Wolfgang von Goet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he","surname":"Goethe","prefix":"von","forename":"Johann Wolfgang","placeOfBirth":{"@id":"http://d-nb.info/gnd/4018118-2","@value":"Frankfur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t am Main"},"placeOfDeath":{"@id":"http://d-nb.info/gnd/4065105-8","@value":"Weimar"},"variantName":["Johann Wolfgang v. Goethe","Johann Wol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fgang Goethe","Johann W. von Goethe","Johann W. Goethe","Johan Wolfgang von Goethe","Joh. Wolfg. v. Goethe","J. Wolfgang Goethe","J. W. von 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Goethe","J. W. v. Goethe","J. W. Goethe","Ioannes W. Goethe","Iohan Wolphgang Goethe","Jan Wolfgang Goethe","Jean Wolfgang von Goethe","Joã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o Wolfgang von Goethe","Juan W. Goethe","Juan Wolfgang von Goethe","Volfango Goethe","Volfgango Goethe","Wolfgang von Goethe","Wolfgang Goe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the","Wolfango Goethe","Wolfgango Goethe","... Goethe","... Goethius","Johann Wolfgang von Göthe","J. W. von Göthe","Giov. Volfango Göthe","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Iogann V. Göte","... Göte","... Gede","... Gēte","... Gě'ṭe","... Gete","Iogann W. Gete","Iogann Volʹfgang Gete","J. V. Gete","Iogann Vol'f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gang Ge͏̈te","Iohan Volfgang Gete","I. V. Gete","Johan Volfgang Gete","Johans Volfgangs Géte","Johann Volʹfgang Gete","Jogann Vol'fgang fon 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Gete","Volʹfgang Gete","Yogann Volʹfgang Gete","Yôhân Wôlfgang fôn Gete","Yôhan Wolfgang Gête","Yohann Volfqanq Gete","Y. W. Gêtê","Yohan Ṿ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olfgang fon Geteh","... Gkaite","Giochan Bolphnkannk phon Gkaite","Giochan B. phon Gkaite","... Gót","... G'ote","Jochan Volfgang G'ote",".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.. Goet'e","Iohan Volp'gang Goet'e","Yūhān Wulfgāng fun Gūta","Yūhān Wulfgāng fūn Gūta","... Gūta","Yūhān Vūlfġanġ fūn Ġūtih","Yohan Wolfga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ng Gyot'e","E͏̈han Vol'fhanh He͏̈te","Johann-Vol'fhanh Hete","... Koet'e","Yohan Polp'ŭgang p'on Koet'e","Johanas Volfgangas Gėtė","Iohann 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Volfqanq Höte","Johann Wolfgang von Goethe","</a:t>
            </a:r>
            <a:r>
              <a:rPr lang="ko-KR" altLang="de-DE" sz="800" dirty="0" smtClean="0">
                <a:latin typeface="Courier New" pitchFamily="49" charset="0"/>
              </a:rPr>
              <a:t>괴테</a:t>
            </a:r>
            <a:r>
              <a:rPr lang="de-DE" altLang="ko-KR" sz="800" dirty="0" smtClean="0">
                <a:latin typeface="Courier New" pitchFamily="49" charset="0"/>
              </a:rPr>
              <a:t>, </a:t>
            </a:r>
            <a:r>
              <a:rPr lang="ko-KR" altLang="de-DE" sz="800" dirty="0" smtClean="0">
                <a:latin typeface="Courier New" pitchFamily="49" charset="0"/>
              </a:rPr>
              <a:t>요한 볼프강 폰</a:t>
            </a:r>
            <a:r>
              <a:rPr lang="de-DE" altLang="ko-KR" sz="800" dirty="0" smtClean="0">
                <a:latin typeface="Courier New" pitchFamily="49" charset="0"/>
              </a:rPr>
              <a:t>","</a:t>
            </a:r>
            <a:r>
              <a:rPr lang="ko-KR" altLang="de-DE" sz="800" dirty="0" smtClean="0">
                <a:latin typeface="Courier New" pitchFamily="49" charset="0"/>
              </a:rPr>
              <a:t>歌德</a:t>
            </a:r>
            <a:r>
              <a:rPr lang="de-DE" altLang="ko-KR" sz="800" dirty="0" smtClean="0">
                <a:latin typeface="Courier New" pitchFamily="49" charset="0"/>
              </a:rPr>
              <a:t>","</a:t>
            </a:r>
            <a:r>
              <a:rPr lang="ko-KR" altLang="de-DE" sz="800" dirty="0" smtClean="0">
                <a:latin typeface="Courier New" pitchFamily="49" charset="0"/>
              </a:rPr>
              <a:t>約翰・沃爾夫岡・馮・歌德</a:t>
            </a:r>
            <a:r>
              <a:rPr lang="de-DE" altLang="ko-KR" sz="800" dirty="0" smtClean="0">
                <a:latin typeface="Courier New" pitchFamily="49" charset="0"/>
              </a:rPr>
              <a:t>","</a:t>
            </a:r>
            <a:r>
              <a:rPr lang="ko-KR" altLang="de-DE" sz="800" dirty="0" smtClean="0">
                <a:latin typeface="Courier New" pitchFamily="49" charset="0"/>
              </a:rPr>
              <a:t>约翰・沃尔夫冈・冯・歌德</a:t>
            </a:r>
            <a:r>
              <a:rPr lang="de-DE" altLang="ko-KR" sz="800" dirty="0" smtClean="0">
                <a:latin typeface="Courier New" pitchFamily="49" charset="0"/>
              </a:rPr>
              <a:t>","</a:t>
            </a:r>
            <a:r>
              <a:rPr lang="ja-JP" altLang="de-DE" sz="800" dirty="0" smtClean="0">
                <a:latin typeface="Courier New" pitchFamily="49" charset="0"/>
              </a:rPr>
              <a:t>ゲーテ</a:t>
            </a:r>
            <a:r>
              <a:rPr lang="de-DE" altLang="ja-JP" sz="800" dirty="0" smtClean="0">
                <a:latin typeface="Courier New" pitchFamily="49" charset="0"/>
              </a:rPr>
              <a:t>, </a:t>
            </a:r>
            <a:r>
              <a:rPr lang="ja-JP" altLang="de-DE" sz="800" dirty="0" smtClean="0">
                <a:latin typeface="Courier New" pitchFamily="49" charset="0"/>
              </a:rPr>
              <a:t>ヨハン・ヴォルフガ</a:t>
            </a:r>
            <a:endParaRPr lang="de-DE" altLang="ja-JP" sz="800" dirty="0" smtClean="0">
              <a:latin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ja-JP" altLang="de-DE" sz="800" dirty="0" smtClean="0">
                <a:latin typeface="Courier New" pitchFamily="49" charset="0"/>
              </a:rPr>
              <a:t>ング・フォン</a:t>
            </a:r>
            <a:r>
              <a:rPr lang="de-DE" altLang="ja-JP" sz="800" dirty="0" smtClean="0">
                <a:latin typeface="Courier New" pitchFamily="49" charset="0"/>
              </a:rPr>
              <a:t>","</a:t>
            </a:r>
            <a:r>
              <a:rPr lang="he-IL" sz="800" dirty="0" smtClean="0">
                <a:latin typeface="Courier New" pitchFamily="49" charset="0"/>
                <a:cs typeface="Courier New" pitchFamily="49" charset="0"/>
              </a:rPr>
              <a:t>יוהן וולפגנג פון גתה"],"</a:t>
            </a: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dateOfBirth":"28. August 1749","dateOfDeath":"22. März 1832","professionOrOccupation":[{"@id":"http://d-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nb.info/gnd/4053309-8","@value":"Schriftsteller"},{"@id":"http://d-nb.info/gnd/4176310-5","@value":"Publizist"},{"@id":"http://d-nb.info/gn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d/4046517-2","@value":"Politiker"},{"@id":"http://d-nb.info/gnd/4029050-5","@value":"Jurist"},{"@id":"http://d-nb.info/gnd/4041423-1","@val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ue":"Naturwissenschaftler"},{"@id":"http://d-nb.info/gnd/4185044-0","@value":"Theaterintendant"},{"@id":"http://d-nb.info/gnd/4037215-7",„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@value":"Maler"},{"@id":"http://d-nb.info/gnd/4200345-3","@value":"Zeichner"}],"gender":{"@id":"http://d-nb.info/gnd/standards/vocab/gnd/ge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nder#male","@value":"Mann"},"relatedPerson":[{"@id":"http://d-nb.info/gnd/118617222","relationship":"Freundin","preferredName":"Charlotte v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on Stein"},{"@id":"http://d-nb.info/gnd/118633252","relationship":"Freundin","preferredName":"Marianne von Willemer"},{"@id":"http://d-nb.i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nfo/gnd/118638076","relationship":"Freundin","preferredName":"Charlotte Buff"},{"@id":"http://d-nb.info/gnd/119277387","relationship":"Freu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ndin","preferredName":"Minna Herzlieb"}],"familialRelationship":[{"@id":"http://d-nb.info/gnd/118695940","relationship":"Vater","preferredN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ame":"Johann Caspar Goethe"},{"@id":"http://d-nb.info/gnd/118540246","relationship":"Mutter","preferredName":"Katharina Elisabeth Goethe"},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{"@id":"http://d-nb.info/gnd/11871791X","relationship":"Schwester","preferredName":"Cornelia Goethe"},{"@id":"http://d-nb.info/gnd/11879516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3","relationship":"Schwager","preferredName":"Johann Georg Schlosser"},{"@id":"http://d-nb.info/gnd/118628011","relationship":"Ehefrau","pre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ferredName":"Christiane von Goethe"},{"@id":"http://d-nb.info/gnd/11854022X","relationship":"Sohn","preferredName":"August von Goethe"},{"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@id":"http://d-nb.info/gnd/118540254","relationship":"Schwiegertochter","preferredName":"Ottilie von Goethe"},{"@id":"http://d-nb.info/gnd/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11687256X","relationship":"Tante","preferredName":"Johanna Maria Melber"}],"depiction":{"image":"http://upload.wikimedia.org/wikipedia/comm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ons/0/0e/Goethe_(Stieler_1828).jpg","thumbnail":"http://upload.wikimedia.org/wikipedia/commons/thumb/0/0e/Goethe_(Stieler_1828).jpg/270px-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Goethe_(Stieler_1828).jpg","url":"http://commons.wikimedia.org/wiki/File:Goethe_(Stieler_1828).jpg?uselang=de"}},"sameAs":[{"@id":"http://t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lt-LT" sz="800" dirty="0" smtClean="0">
                <a:latin typeface="Courier New" pitchFamily="49" charset="0"/>
                <a:cs typeface="Courier New" pitchFamily="49" charset="0"/>
              </a:rPr>
              <a:t>oolserver.org/~authoritycontrol/redirect/gnd/de/118540238","publisher":{"abbr":"WKPDE","name":"Wikipedia (Deutsch)","icon":"http://de.wikip</a:t>
            </a:r>
            <a:endParaRPr lang="de-DE" sz="8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feld 5"/>
          <p:cNvSpPr txBox="1"/>
          <p:nvPr/>
        </p:nvSpPr>
        <p:spPr bwMode="auto">
          <a:xfrm flipH="1">
            <a:off x="395536" y="1439863"/>
            <a:ext cx="4303712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person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{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preferredName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"Johann Wolfgang von Goethe",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placeOfBirth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{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"http://d-nb.info/</a:t>
            </a:r>
            <a:r>
              <a:rPr lang="de-DE" sz="1100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gnd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/4018118-2",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"Frankfurt am Main"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placeOfDeath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{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"http://d-nb.info/</a:t>
            </a:r>
            <a:r>
              <a:rPr lang="de-DE" sz="1100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gnd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/4065105-8",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"Weimar"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dateOfBirth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"28. August 1749",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dateOfDeath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"22. März 1832",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professionOrOccupation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[ {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"http://d-nb.info/</a:t>
            </a:r>
            <a:r>
              <a:rPr lang="de-DE" sz="1100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gnd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/4053309-8",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"Schriftsteller"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    },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    ... ] 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variantName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[ "</a:t>
            </a:r>
            <a:r>
              <a:rPr lang="de-DE" sz="1100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Yohann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Volfqanq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Gete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", ... ],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depiction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{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image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: ...,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thumbnail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...,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url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: ...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7" name="Textfeld 6"/>
          <p:cNvSpPr txBox="1"/>
          <p:nvPr/>
        </p:nvSpPr>
        <p:spPr bwMode="auto">
          <a:xfrm flipH="1">
            <a:off x="4626224" y="1592263"/>
            <a:ext cx="4303713" cy="196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sameAs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[{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de-DE" sz="11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"http://en.wikipedia.org/</a:t>
            </a:r>
            <a:r>
              <a:rPr lang="de-DE" sz="1100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wiki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b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Johann_Wolfgang_von_Goethe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publisher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{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abbr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"WKP",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"Wikipedia (Englisch)",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de-DE" sz="1100" b="1" dirty="0" err="1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icon</a:t>
            </a: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"http://en.wikipedia.org/favicon.ico"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...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11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}]</a:t>
            </a:r>
          </a:p>
        </p:txBody>
      </p:sp>
      <p:cxnSp>
        <p:nvCxnSpPr>
          <p:cNvPr id="8" name="Gerade Verbindung 7"/>
          <p:cNvCxnSpPr/>
          <p:nvPr/>
        </p:nvCxnSpPr>
        <p:spPr>
          <a:xfrm>
            <a:off x="4570662" y="1476400"/>
            <a:ext cx="55562" cy="4760912"/>
          </a:xfrm>
          <a:prstGeom prst="line">
            <a:avLst/>
          </a:prstGeom>
          <a:noFill/>
          <a:ln w="12700" cap="flat" cmpd="sng" algn="ctr">
            <a:solidFill>
              <a:srgbClr val="A5003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" name="Rechteck 9"/>
          <p:cNvSpPr/>
          <p:nvPr/>
        </p:nvSpPr>
        <p:spPr>
          <a:xfrm>
            <a:off x="-145574" y="6365557"/>
            <a:ext cx="9435149" cy="4924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http://hub.culturegraph.org/entityfacts/118540238</a:t>
            </a:r>
          </a:p>
        </p:txBody>
      </p:sp>
    </p:spTree>
    <p:extLst>
      <p:ext uri="{BB962C8B-B14F-4D97-AF65-F5344CB8AC3E}">
        <p14:creationId xmlns:p14="http://schemas.microsoft.com/office/powerpoint/2010/main" val="200225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Aktuelles Vorgehen in der DDB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79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Standardisierte </a:t>
            </a:r>
            <a:r>
              <a:rPr lang="de-DE" b="1" dirty="0" smtClean="0"/>
              <a:t>Knotenpunkte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normierter Aufbau </a:t>
            </a:r>
            <a:r>
              <a:rPr lang="de-DE" dirty="0" smtClean="0">
                <a:sym typeface="Wingdings 3"/>
              </a:rPr>
              <a:t> Ontologie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Zusammenführung</a:t>
            </a:r>
            <a:r>
              <a:rPr lang="de-DE" dirty="0" smtClean="0"/>
              <a:t> von Informationen </a:t>
            </a:r>
            <a:r>
              <a:rPr lang="de-DE" dirty="0">
                <a:sym typeface="Wingdings 3"/>
              </a:rPr>
              <a:t> </a:t>
            </a:r>
            <a:r>
              <a:rPr lang="de-DE" dirty="0" smtClean="0"/>
              <a:t>kontrollierte </a:t>
            </a:r>
            <a:r>
              <a:rPr lang="de-DE" dirty="0" smtClean="0"/>
              <a:t>Vokabulare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Erleichterung </a:t>
            </a:r>
            <a:r>
              <a:rPr lang="de-DE" dirty="0"/>
              <a:t>der </a:t>
            </a:r>
            <a:r>
              <a:rPr lang="de-DE" b="1" dirty="0"/>
              <a:t>Datenanreicherung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Verbesserung der </a:t>
            </a:r>
            <a:r>
              <a:rPr lang="de-DE" b="1" dirty="0"/>
              <a:t>Austauschbarkeit</a:t>
            </a:r>
            <a:r>
              <a:rPr lang="de-DE" dirty="0"/>
              <a:t> und </a:t>
            </a:r>
            <a:r>
              <a:rPr lang="de-DE" b="1" dirty="0"/>
              <a:t>Wiederverwendung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Verbesserung der </a:t>
            </a:r>
            <a:r>
              <a:rPr lang="de-DE" b="1" dirty="0" smtClean="0"/>
              <a:t>Auffindbarkeit</a:t>
            </a:r>
            <a:r>
              <a:rPr lang="de-DE" dirty="0" smtClean="0"/>
              <a:t> für Mensch </a:t>
            </a:r>
            <a:r>
              <a:rPr lang="de-DE" i="1" dirty="0" smtClean="0"/>
              <a:t>und</a:t>
            </a:r>
            <a:r>
              <a:rPr lang="de-DE" dirty="0" smtClean="0"/>
              <a:t> Maschine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v</a:t>
            </a:r>
            <a:r>
              <a:rPr lang="de-DE" dirty="0" smtClean="0"/>
              <a:t>ielfältige Suchmöglichkeiten: Unscharfe Suchen, alternative Begriffe usw.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alternative Sucheinstiege</a:t>
            </a:r>
          </a:p>
          <a:p>
            <a:pPr marL="342900" indent="-342900"/>
            <a:endParaRPr lang="de-DE" sz="2800" dirty="0"/>
          </a:p>
          <a:p>
            <a:pPr algn="ctr">
              <a:buNone/>
            </a:pPr>
            <a:r>
              <a:rPr lang="de-DE" sz="2400" u="sng" dirty="0" smtClean="0"/>
              <a:t>Kurz:</a:t>
            </a:r>
            <a:r>
              <a:rPr lang="de-DE" sz="2400" dirty="0" smtClean="0"/>
              <a:t> „Normdaten </a:t>
            </a:r>
            <a:r>
              <a:rPr lang="de-DE" sz="2400" dirty="0"/>
              <a:t>sind der </a:t>
            </a:r>
            <a:r>
              <a:rPr lang="de-D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Feenstaub</a:t>
            </a:r>
            <a:r>
              <a:rPr lang="de-DE" sz="2400" dirty="0"/>
              <a:t> in den Metadaten!“</a:t>
            </a:r>
          </a:p>
          <a:p>
            <a:pPr marL="342900" indent="-342900"/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Wozu brauchen wir Normdaten?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503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/>
            <a:r>
              <a:rPr lang="de-DE" dirty="0" smtClean="0"/>
              <a:t>Wird haben vielfältige Normdaten in unseren Lieferdaten!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Gemeinsame Normdatei (GND)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Getty (Art &amp; </a:t>
            </a:r>
            <a:r>
              <a:rPr lang="de-DE" dirty="0" err="1"/>
              <a:t>Architecture</a:t>
            </a:r>
            <a:r>
              <a:rPr lang="de-DE" dirty="0"/>
              <a:t> Thesaurus usw.)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Oberbegriffsdatei (OBG)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Iconclass</a:t>
            </a: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ISIL usw.</a:t>
            </a:r>
          </a:p>
          <a:p>
            <a:pPr marL="342900" indent="-342900"/>
            <a:r>
              <a:rPr lang="de-DE" dirty="0" smtClean="0"/>
              <a:t>… unser derzeitiges Vorgehen: GND als gemeinsamer </a:t>
            </a:r>
            <a:r>
              <a:rPr lang="de-DE" b="1" dirty="0" smtClean="0"/>
              <a:t>Normdatenhub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wichtige Voraussetzungen: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Öffnung</a:t>
            </a:r>
            <a:r>
              <a:rPr lang="de-DE" dirty="0" smtClean="0"/>
              <a:t> der GND für alle Sparten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Akzeptanz</a:t>
            </a:r>
            <a:r>
              <a:rPr lang="de-DE" dirty="0" smtClean="0"/>
              <a:t> der GND in anderen Sparten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dirty="0" smtClean="0"/>
              <a:t>Kooperative </a:t>
            </a:r>
            <a:r>
              <a:rPr lang="de-DE" dirty="0"/>
              <a:t>Projekte wie </a:t>
            </a:r>
            <a:r>
              <a:rPr lang="de-DE" b="1" dirty="0"/>
              <a:t>IN2N</a:t>
            </a:r>
            <a:r>
              <a:rPr lang="de-DE" dirty="0"/>
              <a:t> sind wichtig!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u="sng" dirty="0" smtClean="0"/>
              <a:t>ABER</a:t>
            </a:r>
            <a:r>
              <a:rPr lang="de-DE" dirty="0" smtClean="0"/>
              <a:t>: Wir sind unsicher, ob das </a:t>
            </a:r>
            <a:r>
              <a:rPr lang="de-DE" i="1" dirty="0" smtClean="0"/>
              <a:t>die Lösung </a:t>
            </a:r>
            <a:r>
              <a:rPr lang="de-DE" dirty="0" smtClean="0"/>
              <a:t>ist!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Normdaten in der DDB</a:t>
            </a:r>
            <a:endParaRPr lang="de-DE" dirty="0"/>
          </a:p>
        </p:txBody>
      </p:sp>
      <p:grpSp>
        <p:nvGrpSpPr>
          <p:cNvPr id="31" name="Gruppieren 30"/>
          <p:cNvGrpSpPr/>
          <p:nvPr/>
        </p:nvGrpSpPr>
        <p:grpSpPr>
          <a:xfrm>
            <a:off x="6463434" y="4359048"/>
            <a:ext cx="1736516" cy="1747364"/>
            <a:chOff x="6903707" y="3265924"/>
            <a:chExt cx="1832756" cy="1819260"/>
          </a:xfrm>
        </p:grpSpPr>
        <p:sp>
          <p:nvSpPr>
            <p:cNvPr id="32" name="Rechteck 31"/>
            <p:cNvSpPr/>
            <p:nvPr/>
          </p:nvSpPr>
          <p:spPr>
            <a:xfrm>
              <a:off x="7462182" y="4073658"/>
              <a:ext cx="700353" cy="360040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</a:gra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GND</a:t>
              </a:r>
              <a:endParaRPr lang="de-DE" b="1" dirty="0"/>
            </a:p>
          </p:txBody>
        </p:sp>
        <p:sp>
          <p:nvSpPr>
            <p:cNvPr id="33" name="Rechteck 32"/>
            <p:cNvSpPr/>
            <p:nvPr/>
          </p:nvSpPr>
          <p:spPr>
            <a:xfrm>
              <a:off x="7596336" y="3265924"/>
              <a:ext cx="432048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B</a:t>
              </a:r>
              <a:endParaRPr lang="de-DE" b="1" dirty="0"/>
            </a:p>
          </p:txBody>
        </p:sp>
        <p:sp>
          <p:nvSpPr>
            <p:cNvPr id="34" name="Rechteck 33"/>
            <p:cNvSpPr/>
            <p:nvPr/>
          </p:nvSpPr>
          <p:spPr>
            <a:xfrm>
              <a:off x="8304415" y="4725144"/>
              <a:ext cx="432048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C</a:t>
              </a:r>
              <a:endParaRPr lang="de-DE" b="1" dirty="0"/>
            </a:p>
          </p:txBody>
        </p:sp>
        <p:sp>
          <p:nvSpPr>
            <p:cNvPr id="35" name="Rechteck 34"/>
            <p:cNvSpPr/>
            <p:nvPr/>
          </p:nvSpPr>
          <p:spPr>
            <a:xfrm>
              <a:off x="6903707" y="4669769"/>
              <a:ext cx="432048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D</a:t>
              </a:r>
              <a:endParaRPr lang="de-DE" b="1" dirty="0"/>
            </a:p>
          </p:txBody>
        </p:sp>
        <p:cxnSp>
          <p:nvCxnSpPr>
            <p:cNvPr id="36" name="Gerade Verbindung mit Pfeil 35"/>
            <p:cNvCxnSpPr>
              <a:stCxn id="33" idx="2"/>
              <a:endCxn id="32" idx="0"/>
            </p:cNvCxnSpPr>
            <p:nvPr/>
          </p:nvCxnSpPr>
          <p:spPr>
            <a:xfrm flipH="1">
              <a:off x="7812359" y="3625964"/>
              <a:ext cx="1" cy="44769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36"/>
            <p:cNvCxnSpPr/>
            <p:nvPr/>
          </p:nvCxnSpPr>
          <p:spPr>
            <a:xfrm>
              <a:off x="8057458" y="4433698"/>
              <a:ext cx="246957" cy="29144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37"/>
            <p:cNvCxnSpPr/>
            <p:nvPr/>
          </p:nvCxnSpPr>
          <p:spPr>
            <a:xfrm flipH="1">
              <a:off x="7335755" y="4433698"/>
              <a:ext cx="289655" cy="23607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328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ISO 25964 </a:t>
            </a:r>
            <a:r>
              <a:rPr lang="de-DE" dirty="0"/>
              <a:t>– Thesauri und Interoperabilität mit anderen Vokabularen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„Ein Vokabular dient als </a:t>
            </a:r>
            <a:r>
              <a:rPr lang="de-DE" b="1" dirty="0"/>
              <a:t>Drehscheibe</a:t>
            </a:r>
            <a:r>
              <a:rPr lang="de-DE" dirty="0"/>
              <a:t> („hub“); </a:t>
            </a:r>
            <a:r>
              <a:rPr lang="de-DE" u="sng" dirty="0"/>
              <a:t>die Begriffe der Vokabulare werden jeweils nur mit den Begriffen dieses Vokabulars in Beziehung gesetzt</a:t>
            </a:r>
            <a:r>
              <a:rPr lang="de-DE" dirty="0"/>
              <a:t>.“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… für </a:t>
            </a:r>
            <a:r>
              <a:rPr lang="de-DE" b="1" dirty="0"/>
              <a:t>strukturungleiche Vokabulare </a:t>
            </a:r>
            <a:r>
              <a:rPr lang="de-DE" dirty="0"/>
              <a:t>geeignet,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wenn viele verschiedene Vokabulare miteinander verbunden werden </a:t>
            </a:r>
            <a:r>
              <a:rPr lang="de-DE" dirty="0" smtClean="0"/>
              <a:t>sollen und</a:t>
            </a:r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wenn ein Vokabular einen herausgehobenen Status </a:t>
            </a:r>
            <a:r>
              <a:rPr lang="de-DE" dirty="0" smtClean="0"/>
              <a:t>hat.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800" dirty="0" smtClean="0">
              <a:solidFill>
                <a:srgbClr val="A5003B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Frage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/>
              <a:t>Kann </a:t>
            </a:r>
            <a:r>
              <a:rPr lang="de-DE" sz="2000" dirty="0" smtClean="0"/>
              <a:t>man </a:t>
            </a:r>
            <a:r>
              <a:rPr lang="de-DE" sz="2000" dirty="0"/>
              <a:t>einen </a:t>
            </a:r>
            <a:r>
              <a:rPr lang="de-DE" sz="2000" b="1" dirty="0" smtClean="0"/>
              <a:t>spartenübergreifenden</a:t>
            </a:r>
            <a:br>
              <a:rPr lang="de-DE" sz="2000" b="1" dirty="0" smtClean="0"/>
            </a:br>
            <a:r>
              <a:rPr lang="de-DE" sz="2000" b="1" dirty="0" smtClean="0"/>
              <a:t>gemeinsamen </a:t>
            </a:r>
            <a:r>
              <a:rPr lang="de-DE" sz="2000" b="1" dirty="0"/>
              <a:t>Nenner </a:t>
            </a:r>
            <a:r>
              <a:rPr lang="de-DE" sz="2000" dirty="0"/>
              <a:t>für jede </a:t>
            </a:r>
            <a:r>
              <a:rPr lang="de-DE" sz="2000" dirty="0" smtClean="0"/>
              <a:t>Entität der DDB </a:t>
            </a:r>
            <a:r>
              <a:rPr lang="de-DE" sz="2000" dirty="0"/>
              <a:t>finden?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Normdatenhub</a:t>
            </a:r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6463434" y="4359048"/>
            <a:ext cx="1736516" cy="1747364"/>
            <a:chOff x="6903707" y="3265924"/>
            <a:chExt cx="1832756" cy="1819260"/>
          </a:xfrm>
        </p:grpSpPr>
        <p:sp>
          <p:nvSpPr>
            <p:cNvPr id="5" name="Rechteck 4"/>
            <p:cNvSpPr/>
            <p:nvPr/>
          </p:nvSpPr>
          <p:spPr>
            <a:xfrm>
              <a:off x="7462182" y="4073658"/>
              <a:ext cx="700353" cy="360040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</a:gra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GND</a:t>
              </a:r>
              <a:endParaRPr lang="de-DE" b="1" dirty="0"/>
            </a:p>
          </p:txBody>
        </p:sp>
        <p:sp>
          <p:nvSpPr>
            <p:cNvPr id="6" name="Rechteck 5"/>
            <p:cNvSpPr/>
            <p:nvPr/>
          </p:nvSpPr>
          <p:spPr>
            <a:xfrm>
              <a:off x="7596336" y="3265924"/>
              <a:ext cx="432048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B</a:t>
              </a:r>
              <a:endParaRPr lang="de-DE" b="1" dirty="0"/>
            </a:p>
          </p:txBody>
        </p:sp>
        <p:sp>
          <p:nvSpPr>
            <p:cNvPr id="7" name="Rechteck 6"/>
            <p:cNvSpPr/>
            <p:nvPr/>
          </p:nvSpPr>
          <p:spPr>
            <a:xfrm>
              <a:off x="8304415" y="4725144"/>
              <a:ext cx="432048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C</a:t>
              </a:r>
              <a:endParaRPr lang="de-DE" b="1" dirty="0"/>
            </a:p>
          </p:txBody>
        </p:sp>
        <p:sp>
          <p:nvSpPr>
            <p:cNvPr id="8" name="Rechteck 7"/>
            <p:cNvSpPr/>
            <p:nvPr/>
          </p:nvSpPr>
          <p:spPr>
            <a:xfrm>
              <a:off x="6903707" y="4669769"/>
              <a:ext cx="432048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D</a:t>
              </a:r>
              <a:endParaRPr lang="de-DE" b="1" dirty="0"/>
            </a:p>
          </p:txBody>
        </p:sp>
        <p:cxnSp>
          <p:nvCxnSpPr>
            <p:cNvPr id="9" name="Gerade Verbindung mit Pfeil 8"/>
            <p:cNvCxnSpPr>
              <a:stCxn id="6" idx="2"/>
              <a:endCxn id="5" idx="0"/>
            </p:cNvCxnSpPr>
            <p:nvPr/>
          </p:nvCxnSpPr>
          <p:spPr>
            <a:xfrm flipH="1">
              <a:off x="7812359" y="3625964"/>
              <a:ext cx="1" cy="44769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mit Pfeil 9"/>
            <p:cNvCxnSpPr/>
            <p:nvPr/>
          </p:nvCxnSpPr>
          <p:spPr>
            <a:xfrm>
              <a:off x="8057458" y="4433698"/>
              <a:ext cx="246957" cy="29144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/>
            <p:cNvCxnSpPr/>
            <p:nvPr/>
          </p:nvCxnSpPr>
          <p:spPr>
            <a:xfrm flipH="1">
              <a:off x="7335755" y="4433698"/>
              <a:ext cx="289655" cy="23607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634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DDB-Entitäten bekommen ein festes </a:t>
            </a:r>
            <a:r>
              <a:rPr lang="de-DE" sz="2400" b="1" dirty="0" smtClean="0"/>
              <a:t>Vokabular</a:t>
            </a:r>
            <a:endParaRPr lang="de-DE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Personen: GND</a:t>
            </a:r>
            <a:endParaRPr lang="de-DE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Körperschaften: ISIL</a:t>
            </a:r>
            <a:r>
              <a:rPr lang="de-DE" dirty="0"/>
              <a:t>, </a:t>
            </a:r>
            <a:r>
              <a:rPr lang="de-DE" dirty="0" smtClean="0"/>
              <a:t>GND … ?</a:t>
            </a: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Orte: GND</a:t>
            </a:r>
            <a:r>
              <a:rPr lang="de-DE" dirty="0"/>
              <a:t>, </a:t>
            </a:r>
            <a:r>
              <a:rPr lang="de-DE" dirty="0" err="1" smtClean="0"/>
              <a:t>Geonames</a:t>
            </a:r>
            <a:r>
              <a:rPr lang="de-DE" dirty="0" smtClean="0"/>
              <a:t> … ?</a:t>
            </a: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Objektarten: AAT</a:t>
            </a:r>
            <a:r>
              <a:rPr lang="de-DE" dirty="0"/>
              <a:t>, </a:t>
            </a:r>
            <a:r>
              <a:rPr lang="de-DE" dirty="0" smtClean="0"/>
              <a:t>DDB-</a:t>
            </a:r>
            <a:r>
              <a:rPr lang="de-DE" dirty="0" err="1" smtClean="0"/>
              <a:t>Voc</a:t>
            </a:r>
            <a:r>
              <a:rPr lang="de-DE" dirty="0" smtClean="0"/>
              <a:t> … ? </a:t>
            </a:r>
            <a:br>
              <a:rPr lang="de-DE" dirty="0" smtClean="0"/>
            </a:br>
            <a:r>
              <a:rPr lang="de-DE" dirty="0" smtClean="0"/>
              <a:t>ggfs</a:t>
            </a:r>
            <a:r>
              <a:rPr lang="de-DE" dirty="0"/>
              <a:t>. weitere Klassifizierungen für grundlegende </a:t>
            </a:r>
            <a:r>
              <a:rPr lang="de-DE" dirty="0" smtClean="0"/>
              <a:t>Objekteigenschaften</a:t>
            </a: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Werke: GND</a:t>
            </a:r>
            <a:r>
              <a:rPr lang="de-DE" dirty="0"/>
              <a:t>, </a:t>
            </a:r>
            <a:r>
              <a:rPr lang="de-DE" dirty="0" smtClean="0"/>
              <a:t>CONA … ?</a:t>
            </a: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Sachschlagworte: DDC</a:t>
            </a:r>
            <a:r>
              <a:rPr lang="de-DE" dirty="0"/>
              <a:t>, DNB-Sachgruppen, GND, </a:t>
            </a:r>
            <a:r>
              <a:rPr lang="de-DE" dirty="0" smtClean="0"/>
              <a:t>Spartenvokabulare … ?</a:t>
            </a:r>
          </a:p>
          <a:p>
            <a:pPr marL="342900" indent="-342900"/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Wir brauchen </a:t>
            </a:r>
            <a:r>
              <a:rPr lang="de-DE" b="1" u="sng" dirty="0" smtClean="0"/>
              <a:t>Cross-Konkordanzen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zwischen Normdatenvokabularen</a:t>
            </a:r>
            <a:r>
              <a:rPr lang="de-DE" dirty="0" smtClean="0"/>
              <a:t>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teilweise schon</a:t>
            </a:r>
            <a:r>
              <a:rPr lang="de-DE" b="1" dirty="0" smtClean="0"/>
              <a:t> vorhanden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t</a:t>
            </a:r>
            <a:r>
              <a:rPr lang="de-DE" dirty="0" smtClean="0"/>
              <a:t>eilweise </a:t>
            </a:r>
            <a:r>
              <a:rPr lang="de-DE" b="1" dirty="0" smtClean="0"/>
              <a:t>nicht vorhanden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teilweise </a:t>
            </a:r>
            <a:r>
              <a:rPr lang="de-DE" b="1" dirty="0" smtClean="0"/>
              <a:t>nicht möglich</a:t>
            </a:r>
            <a:endParaRPr lang="de-DE" b="1" dirty="0"/>
          </a:p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GND als Normdatenhub in der DDB?</a:t>
            </a:r>
            <a:endParaRPr lang="de-DE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6463434" y="4359048"/>
            <a:ext cx="1736516" cy="1747364"/>
            <a:chOff x="6903707" y="3265924"/>
            <a:chExt cx="1832756" cy="1819260"/>
          </a:xfrm>
        </p:grpSpPr>
        <p:sp>
          <p:nvSpPr>
            <p:cNvPr id="18" name="Rechteck 17"/>
            <p:cNvSpPr/>
            <p:nvPr/>
          </p:nvSpPr>
          <p:spPr>
            <a:xfrm>
              <a:off x="7462182" y="4073658"/>
              <a:ext cx="700353" cy="360040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</a:gra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GND</a:t>
              </a:r>
              <a:endParaRPr lang="de-DE" b="1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7596336" y="3265924"/>
              <a:ext cx="432048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B</a:t>
              </a:r>
              <a:endParaRPr lang="de-DE" b="1" dirty="0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8304415" y="4725144"/>
              <a:ext cx="432048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C</a:t>
              </a:r>
              <a:endParaRPr lang="de-DE" b="1" dirty="0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6903707" y="4669769"/>
              <a:ext cx="432048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D</a:t>
              </a:r>
              <a:endParaRPr lang="de-DE" b="1" dirty="0"/>
            </a:p>
          </p:txBody>
        </p:sp>
        <p:cxnSp>
          <p:nvCxnSpPr>
            <p:cNvPr id="22" name="Gerade Verbindung mit Pfeil 21"/>
            <p:cNvCxnSpPr>
              <a:stCxn id="19" idx="2"/>
              <a:endCxn id="18" idx="0"/>
            </p:cNvCxnSpPr>
            <p:nvPr/>
          </p:nvCxnSpPr>
          <p:spPr>
            <a:xfrm flipH="1">
              <a:off x="7812359" y="3625964"/>
              <a:ext cx="1" cy="44769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>
              <a:off x="8057458" y="4433698"/>
              <a:ext cx="246957" cy="29144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23"/>
            <p:cNvCxnSpPr/>
            <p:nvPr/>
          </p:nvCxnSpPr>
          <p:spPr>
            <a:xfrm flipH="1">
              <a:off x="7335755" y="4433698"/>
              <a:ext cx="289655" cy="23607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Pfeil nach rechts 24"/>
          <p:cNvSpPr/>
          <p:nvPr/>
        </p:nvSpPr>
        <p:spPr>
          <a:xfrm>
            <a:off x="149604" y="1731360"/>
            <a:ext cx="749304" cy="499536"/>
          </a:xfrm>
          <a:prstGeom prst="rightArrow">
            <a:avLst/>
          </a:prstGeom>
          <a:gradFill rotWithShape="1">
            <a:gsLst>
              <a:gs pos="0">
                <a:srgbClr val="A5003B">
                  <a:tint val="100000"/>
                  <a:shade val="100000"/>
                  <a:satMod val="130000"/>
                </a:srgbClr>
              </a:gs>
              <a:gs pos="100000">
                <a:srgbClr val="A5003B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5003B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/>
            <a:endParaRPr lang="de-DE" kern="0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122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360000" y="1440000"/>
            <a:ext cx="8280452" cy="4680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z. B.</a:t>
            </a:r>
            <a:r>
              <a:rPr lang="de-DE" sz="2400" b="1" dirty="0" smtClean="0"/>
              <a:t> Mapping</a:t>
            </a:r>
            <a:r>
              <a:rPr lang="de-DE" sz="2400" dirty="0" smtClean="0"/>
              <a:t> von spartenspezifischen Vokabularen zur GND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Tool: </a:t>
            </a:r>
            <a:r>
              <a:rPr lang="de-DE" sz="2000" b="1" dirty="0" err="1" smtClean="0"/>
              <a:t>xTreeConnect</a:t>
            </a:r>
            <a:r>
              <a:rPr lang="de-DE" sz="2000" dirty="0" smtClean="0"/>
              <a:t> von </a:t>
            </a:r>
            <a:r>
              <a:rPr lang="de-DE" sz="2000" dirty="0" err="1" smtClean="0"/>
              <a:t>Digicult</a:t>
            </a:r>
            <a:endParaRPr lang="de-DE" sz="2000" dirty="0" smtClean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 err="1" smtClean="0"/>
              <a:t>Crosskonkordanzen</a:t>
            </a:r>
            <a:r>
              <a:rPr lang="de-DE" sz="2000" dirty="0" smtClean="0"/>
              <a:t>: </a:t>
            </a:r>
            <a:r>
              <a:rPr lang="de-DE" sz="2000" b="1" dirty="0" smtClean="0"/>
              <a:t>Anreicherung</a:t>
            </a:r>
            <a:r>
              <a:rPr lang="de-DE" sz="2000" dirty="0" smtClean="0"/>
              <a:t> der GND!?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Gemeinsame Werkzeuge und Dienste</a:t>
            </a:r>
            <a:endParaRPr lang="en-US" dirty="0"/>
          </a:p>
        </p:txBody>
      </p:sp>
      <p:sp>
        <p:nvSpPr>
          <p:cNvPr id="7" name="Textfeld 6"/>
          <p:cNvSpPr txBox="1"/>
          <p:nvPr/>
        </p:nvSpPr>
        <p:spPr bwMode="auto">
          <a:xfrm>
            <a:off x="752887" y="5159251"/>
            <a:ext cx="274316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de-DE" dirty="0" err="1" smtClean="0">
                <a:solidFill>
                  <a:schemeClr val="tx2"/>
                </a:solidFill>
              </a:rPr>
              <a:t>Matching</a:t>
            </a:r>
            <a:r>
              <a:rPr lang="de-DE" dirty="0" smtClean="0">
                <a:solidFill>
                  <a:schemeClr val="tx2"/>
                </a:solidFill>
              </a:rPr>
              <a:t>-Station</a:t>
            </a:r>
            <a:br>
              <a:rPr lang="de-DE" dirty="0" smtClean="0">
                <a:solidFill>
                  <a:schemeClr val="tx2"/>
                </a:solidFill>
              </a:rPr>
            </a:br>
            <a:r>
              <a:rPr lang="de-DE" dirty="0" smtClean="0">
                <a:solidFill>
                  <a:schemeClr val="tx2"/>
                </a:solidFill>
              </a:rPr>
              <a:t>(automatisierter Vergleich)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8" name="Textfeld 7"/>
          <p:cNvSpPr txBox="1"/>
          <p:nvPr/>
        </p:nvSpPr>
        <p:spPr bwMode="auto">
          <a:xfrm>
            <a:off x="5611866" y="5143956"/>
            <a:ext cx="274316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de-DE" dirty="0" smtClean="0">
                <a:solidFill>
                  <a:schemeClr val="tx2"/>
                </a:solidFill>
              </a:rPr>
              <a:t>Mapping-Station</a:t>
            </a:r>
            <a:br>
              <a:rPr lang="de-DE" dirty="0" smtClean="0">
                <a:solidFill>
                  <a:schemeClr val="tx2"/>
                </a:solidFill>
              </a:rPr>
            </a:br>
            <a:r>
              <a:rPr lang="de-DE" dirty="0" smtClean="0">
                <a:solidFill>
                  <a:schemeClr val="tx2"/>
                </a:solidFill>
              </a:rPr>
              <a:t>(intellektuelle Zuordnung)</a:t>
            </a:r>
            <a:endParaRPr lang="de-DE" dirty="0">
              <a:solidFill>
                <a:schemeClr val="tx2"/>
              </a:solidFill>
            </a:endParaRPr>
          </a:p>
        </p:txBody>
      </p:sp>
      <p:pic>
        <p:nvPicPr>
          <p:cNvPr id="9" name="Grafik 8" descr="ass_lvr_mi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844" y="2841870"/>
            <a:ext cx="3936009" cy="2187430"/>
          </a:xfrm>
          <a:prstGeom prst="rect">
            <a:avLst/>
          </a:prstGeom>
          <a:noFill/>
          <a:ln w="508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Grafik 4" descr="xtree_mapp_wnk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1" y="2841870"/>
            <a:ext cx="4521536" cy="2168166"/>
          </a:xfrm>
          <a:prstGeom prst="rect">
            <a:avLst/>
          </a:prstGeom>
          <a:noFill/>
          <a:ln w="508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70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Personenseiten</a:t>
            </a:r>
            <a:r>
              <a:rPr lang="de-DE" dirty="0" smtClean="0"/>
              <a:t> sind umgesetzt, es folgen 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Körperschaften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err="1" smtClean="0"/>
              <a:t>Geografika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Probleme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Diversität</a:t>
            </a:r>
            <a:r>
              <a:rPr lang="de-DE" dirty="0" smtClean="0"/>
              <a:t> der Lieferdaten (insbesondere der Labels)</a:t>
            </a:r>
            <a:br>
              <a:rPr lang="de-DE" dirty="0" smtClean="0"/>
            </a:br>
            <a:r>
              <a:rPr lang="de-DE" dirty="0" smtClean="0">
                <a:sym typeface="Wingdings 3"/>
              </a:rPr>
              <a:t></a:t>
            </a:r>
            <a:r>
              <a:rPr lang="de-DE" dirty="0" smtClean="0"/>
              <a:t> kann mit Normdaten abgemildert werden!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Verantwortung</a:t>
            </a:r>
            <a:r>
              <a:rPr lang="de-DE" dirty="0" smtClean="0"/>
              <a:t> für die Daten müssen von allen getragen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GND als </a:t>
            </a:r>
            <a:r>
              <a:rPr lang="de-DE" b="1" dirty="0" smtClean="0"/>
              <a:t>spartenübergreifenden Normdatenhub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… für die DDB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… für andere Portale wie APD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… generell für </a:t>
            </a:r>
            <a:r>
              <a:rPr lang="de-DE" u="sng" dirty="0" smtClean="0"/>
              <a:t>Anwendungen der DDB-Daten</a:t>
            </a:r>
            <a:endParaRPr lang="de-DE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332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Status quo</a:t>
            </a:r>
          </a:p>
          <a:p>
            <a:pPr marL="914400" lvl="1" indent="-457200">
              <a:buFont typeface="+mj-lt"/>
              <a:buAutoNum type="alphaLcPeriod"/>
            </a:pPr>
            <a:r>
              <a:rPr lang="de-DE" dirty="0" smtClean="0"/>
              <a:t>Personenseiten in der DDB</a:t>
            </a:r>
          </a:p>
          <a:p>
            <a:pPr marL="914400" lvl="1" indent="-457200">
              <a:buFont typeface="+mj-lt"/>
              <a:buAutoNum type="alphaLcPeriod"/>
            </a:pPr>
            <a:r>
              <a:rPr lang="de-DE" dirty="0" smtClean="0"/>
              <a:t>Probleme</a:t>
            </a:r>
          </a:p>
          <a:p>
            <a:pPr marL="914400" lvl="1" indent="-457200">
              <a:buFont typeface="+mj-lt"/>
              <a:buAutoNum type="alphaLcPeriod"/>
            </a:pPr>
            <a:r>
              <a:rPr lang="de-DE" dirty="0" err="1" smtClean="0"/>
              <a:t>Entity</a:t>
            </a:r>
            <a:r>
              <a:rPr lang="de-DE" dirty="0" smtClean="0"/>
              <a:t> Facts</a:t>
            </a: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Normdaten in der DDB</a:t>
            </a:r>
          </a:p>
          <a:p>
            <a:pPr marL="914400" lvl="1" indent="-457200">
              <a:buFont typeface="+mj-lt"/>
              <a:buAutoNum type="alphaLcPeriod"/>
            </a:pPr>
            <a:r>
              <a:rPr lang="de-DE" dirty="0" smtClean="0"/>
              <a:t>Was sind Normdaten?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de-DE" dirty="0" smtClean="0"/>
              <a:t>Vorgehen in der DDB: GND als Normdatenhub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Fazit und Ausblick</a:t>
            </a:r>
          </a:p>
          <a:p>
            <a:pPr marL="457200" indent="-457200">
              <a:buFont typeface="+mj-lt"/>
              <a:buAutoNum type="arabicPeriod"/>
            </a:pP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57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u="sng" dirty="0" smtClean="0"/>
          </a:p>
          <a:p>
            <a:pPr algn="ctr"/>
            <a:r>
              <a:rPr lang="de-DE" sz="2400" u="sng" dirty="0" smtClean="0"/>
              <a:t>Die </a:t>
            </a:r>
            <a:r>
              <a:rPr lang="de-DE" sz="2400" u="sng" dirty="0"/>
              <a:t>GND möchte sich grundsätzlich spartenübergreifend öffnen!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ABER</a:t>
            </a:r>
            <a:r>
              <a:rPr lang="de-DE" sz="2400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unklare Anforderungen</a:t>
            </a:r>
            <a:r>
              <a:rPr lang="de-DE" sz="2000" dirty="0" smtClean="0"/>
              <a:t> </a:t>
            </a:r>
            <a:r>
              <a:rPr lang="de-DE" sz="2000" dirty="0"/>
              <a:t>der Kultursparten </a:t>
            </a:r>
            <a:endParaRPr lang="de-DE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spartenübergreifende</a:t>
            </a:r>
            <a:r>
              <a:rPr lang="de-DE" sz="2000" b="1" dirty="0" smtClean="0"/>
              <a:t> </a:t>
            </a:r>
            <a:r>
              <a:rPr lang="de-DE" sz="2000" b="1" dirty="0"/>
              <a:t>Bedeutung</a:t>
            </a:r>
            <a:r>
              <a:rPr lang="de-DE" sz="2000" dirty="0"/>
              <a:t> der GND (noch) </a:t>
            </a:r>
            <a:r>
              <a:rPr lang="de-DE" sz="2000" b="1" dirty="0" smtClean="0"/>
              <a:t>nicht gesichert</a:t>
            </a:r>
            <a:endParaRPr lang="de-DE" sz="20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Kooperationsmodelle</a:t>
            </a:r>
            <a:r>
              <a:rPr lang="de-DE" sz="2000" dirty="0" smtClean="0"/>
              <a:t> fehlen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technische </a:t>
            </a:r>
            <a:r>
              <a:rPr lang="de-DE" sz="2000" dirty="0"/>
              <a:t>Umsetzung bis hin zu </a:t>
            </a:r>
            <a:r>
              <a:rPr lang="de-DE" sz="2000" b="1" dirty="0" smtClean="0"/>
              <a:t>Workflows</a:t>
            </a:r>
            <a:r>
              <a:rPr lang="de-DE" sz="2000" dirty="0" smtClean="0"/>
              <a:t> fehlen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ZIEL: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gemeinsame</a:t>
            </a:r>
            <a:r>
              <a:rPr lang="de-DE" sz="2000" dirty="0"/>
              <a:t>, spartenübergreifende </a:t>
            </a:r>
            <a:r>
              <a:rPr lang="de-DE" sz="2000" b="1" dirty="0"/>
              <a:t>Weiterentwicklung der GND</a:t>
            </a:r>
          </a:p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Ausblick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-145574" y="6489392"/>
            <a:ext cx="9435149" cy="430887"/>
          </a:xfrm>
          <a:prstGeom prst="rect">
            <a:avLst/>
          </a:prstGeom>
          <a:solidFill>
            <a:srgbClr val="A5003B"/>
          </a:solidFill>
          <a:ln w="25400" cap="flat" cmpd="sng" algn="ctr">
            <a:solidFill>
              <a:srgbClr val="A5003B">
                <a:shade val="50000"/>
              </a:srgbClr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 smtClean="0">
                <a:ln w="12700">
                  <a:solidFill>
                    <a:srgbClr val="333333">
                      <a:satMod val="155000"/>
                    </a:srgbClr>
                  </a:solidFill>
                  <a:prstDash val="solid"/>
                </a:ln>
                <a:solidFill>
                  <a:srgbClr val="FFFFFF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Es</a:t>
            </a:r>
            <a:r>
              <a:rPr kumimoji="0" lang="de-DE" sz="2200" b="1" i="0" u="none" strike="noStrike" kern="0" cap="none" spc="0" normalizeH="0" noProof="0" dirty="0" smtClean="0">
                <a:ln w="12700">
                  <a:solidFill>
                    <a:srgbClr val="333333">
                      <a:satMod val="155000"/>
                    </a:srgbClr>
                  </a:solidFill>
                  <a:prstDash val="solid"/>
                </a:ln>
                <a:solidFill>
                  <a:srgbClr val="FFFFFF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 wird bald einen Workshop zur „Zukunft der GND“ an der DNB geben!</a:t>
            </a:r>
            <a:endParaRPr kumimoji="0" lang="de-DE" sz="2200" b="1" i="0" u="none" strike="noStrike" kern="0" cap="none" spc="0" normalizeH="0" baseline="0" noProof="0" dirty="0">
              <a:ln w="12700">
                <a:solidFill>
                  <a:srgbClr val="333333">
                    <a:satMod val="155000"/>
                  </a:srgbClr>
                </a:solidFill>
                <a:prstDash val="solid"/>
              </a:ln>
              <a:solidFill>
                <a:srgbClr val="FFFFFF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721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endParaRPr lang="de-DE" sz="5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Haben Sie noch Fragen!?</a:t>
            </a:r>
          </a:p>
          <a:p>
            <a:endParaRPr lang="de-D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de-DE" dirty="0" smtClean="0"/>
          </a:p>
          <a:p>
            <a:pPr algn="ctr"/>
            <a:endParaRPr lang="de-DE" dirty="0" smtClean="0"/>
          </a:p>
          <a:p>
            <a:pPr algn="ctr"/>
            <a:endParaRPr lang="de-DE" dirty="0" smtClean="0"/>
          </a:p>
          <a:p>
            <a:pPr algn="ctr"/>
            <a:endParaRPr lang="de-DE" dirty="0" smtClean="0"/>
          </a:p>
          <a:p>
            <a:pPr algn="ctr"/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de-DE" sz="1800" b="1" dirty="0"/>
          </a:p>
          <a:p>
            <a:pPr algn="ctr"/>
            <a:endParaRPr lang="de-DE" sz="1800" dirty="0"/>
          </a:p>
        </p:txBody>
      </p:sp>
      <p:pic>
        <p:nvPicPr>
          <p:cNvPr id="1026" name="Picture 2" descr="http://weneedgamers.com/wp-content/uploads/2013/08/meme-funny-768x102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871" r="13318"/>
          <a:stretch/>
        </p:blipFill>
        <p:spPr bwMode="auto">
          <a:xfrm>
            <a:off x="3240320" y="3320988"/>
            <a:ext cx="2480256" cy="252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Vielen Dank!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1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Personenseiten in der DDB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394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074" y="44624"/>
            <a:ext cx="9212148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6372225" y="80628"/>
            <a:ext cx="2484438" cy="512763"/>
          </a:xfrm>
          <a:prstGeom prst="rect">
            <a:avLst/>
          </a:prstGeom>
          <a:noFill/>
          <a:ln w="25400" cap="flat" cmpd="sng" algn="ctr">
            <a:solidFill>
              <a:srgbClr val="A5003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Textfeld 6"/>
          <p:cNvSpPr txBox="1">
            <a:spLocks noChangeArrowheads="1"/>
          </p:cNvSpPr>
          <p:nvPr/>
        </p:nvSpPr>
        <p:spPr bwMode="auto">
          <a:xfrm>
            <a:off x="6372225" y="599741"/>
            <a:ext cx="259238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dirty="0" err="1" smtClean="0">
                <a:solidFill>
                  <a:srgbClr val="333333"/>
                </a:solidFill>
                <a:latin typeface="Calibri" pitchFamily="34" charset="0"/>
              </a:rPr>
              <a:t>Suchfeld</a:t>
            </a:r>
            <a:endParaRPr lang="en-US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447764" y="1189112"/>
            <a:ext cx="3240757" cy="255587"/>
          </a:xfrm>
          <a:prstGeom prst="rect">
            <a:avLst/>
          </a:prstGeom>
          <a:noFill/>
          <a:ln w="25400" cap="flat" cmpd="sng" algn="ctr">
            <a:solidFill>
              <a:srgbClr val="A5003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/>
        </p:nvSpPr>
        <p:spPr bwMode="auto">
          <a:xfrm>
            <a:off x="5760032" y="1178793"/>
            <a:ext cx="25923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dirty="0" err="1" smtClean="0">
                <a:solidFill>
                  <a:srgbClr val="333333"/>
                </a:solidFill>
                <a:latin typeface="Calibri" pitchFamily="34" charset="0"/>
              </a:rPr>
              <a:t>Suchbereich</a:t>
            </a:r>
            <a:endParaRPr lang="en-US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2447764" y="3284983"/>
            <a:ext cx="6372895" cy="3312369"/>
          </a:xfrm>
          <a:prstGeom prst="rect">
            <a:avLst/>
          </a:prstGeom>
          <a:noFill/>
          <a:ln w="25400" cap="flat" cmpd="sng" algn="ctr">
            <a:solidFill>
              <a:srgbClr val="A5003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5" name="Textfeld 14"/>
          <p:cNvSpPr txBox="1">
            <a:spLocks noChangeArrowheads="1"/>
          </p:cNvSpPr>
          <p:nvPr/>
        </p:nvSpPr>
        <p:spPr bwMode="auto">
          <a:xfrm>
            <a:off x="5904148" y="3007171"/>
            <a:ext cx="29165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>
              <a:spcBef>
                <a:spcPct val="20000"/>
              </a:spcBef>
              <a:buFont typeface="Arial" charset="0"/>
              <a:buNone/>
            </a:pPr>
            <a:r>
              <a:rPr lang="en-US" dirty="0" err="1" smtClean="0">
                <a:solidFill>
                  <a:srgbClr val="333333"/>
                </a:solidFill>
                <a:latin typeface="Calibri" pitchFamily="34" charset="0"/>
              </a:rPr>
              <a:t>Suchergebnis</a:t>
            </a:r>
            <a:r>
              <a:rPr lang="en-US" dirty="0" smtClean="0">
                <a:solidFill>
                  <a:srgbClr val="333333"/>
                </a:solidFill>
                <a:latin typeface="Calibri" pitchFamily="34" charset="0"/>
              </a:rPr>
              <a:t> in den </a:t>
            </a:r>
            <a:r>
              <a:rPr lang="en-US" dirty="0" err="1" smtClean="0">
                <a:solidFill>
                  <a:srgbClr val="333333"/>
                </a:solidFill>
                <a:latin typeface="Calibri" pitchFamily="34" charset="0"/>
              </a:rPr>
              <a:t>Objekten</a:t>
            </a:r>
            <a:endParaRPr lang="en-US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447764" y="1444700"/>
            <a:ext cx="6372895" cy="1840284"/>
          </a:xfrm>
          <a:prstGeom prst="rect">
            <a:avLst/>
          </a:prstGeom>
          <a:noFill/>
          <a:ln w="25400" cap="flat" cmpd="sng" algn="ctr">
            <a:solidFill>
              <a:srgbClr val="A5003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6228271" y="1168474"/>
            <a:ext cx="25923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>
              <a:spcBef>
                <a:spcPct val="20000"/>
              </a:spcBef>
              <a:buFont typeface="Arial" charset="0"/>
              <a:buNone/>
            </a:pPr>
            <a:r>
              <a:rPr lang="en-US" dirty="0" err="1" smtClean="0">
                <a:solidFill>
                  <a:srgbClr val="333333"/>
                </a:solidFill>
                <a:latin typeface="Calibri" pitchFamily="34" charset="0"/>
              </a:rPr>
              <a:t>Suchergebnis</a:t>
            </a:r>
            <a:r>
              <a:rPr lang="en-US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333333"/>
                </a:solidFill>
                <a:latin typeface="Calibri" pitchFamily="34" charset="0"/>
              </a:rPr>
              <a:t>bei</a:t>
            </a:r>
            <a:r>
              <a:rPr lang="en-US" dirty="0" smtClean="0">
                <a:solidFill>
                  <a:srgbClr val="333333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333333"/>
                </a:solidFill>
                <a:latin typeface="Calibri" pitchFamily="34" charset="0"/>
              </a:rPr>
              <a:t>Personen</a:t>
            </a:r>
            <a:endParaRPr lang="en-US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18" name="Pfeil nach rechts 17"/>
          <p:cNvSpPr/>
          <p:nvPr/>
        </p:nvSpPr>
        <p:spPr>
          <a:xfrm>
            <a:off x="7020706" y="1880828"/>
            <a:ext cx="755650" cy="323850"/>
          </a:xfrm>
          <a:prstGeom prst="rightArrow">
            <a:avLst/>
          </a:prstGeom>
          <a:gradFill rotWithShape="1">
            <a:gsLst>
              <a:gs pos="0">
                <a:srgbClr val="A5003B">
                  <a:tint val="100000"/>
                  <a:shade val="100000"/>
                  <a:satMod val="130000"/>
                </a:srgbClr>
              </a:gs>
              <a:gs pos="100000">
                <a:srgbClr val="A5003B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5003B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9" name="Pfeil nach rechts 18"/>
          <p:cNvSpPr/>
          <p:nvPr/>
        </p:nvSpPr>
        <p:spPr>
          <a:xfrm rot="10800000">
            <a:off x="4896036" y="1881014"/>
            <a:ext cx="755650" cy="323850"/>
          </a:xfrm>
          <a:prstGeom prst="rightArrow">
            <a:avLst/>
          </a:prstGeom>
          <a:gradFill rotWithShape="1">
            <a:gsLst>
              <a:gs pos="0">
                <a:srgbClr val="A5003B">
                  <a:tint val="100000"/>
                  <a:shade val="100000"/>
                  <a:satMod val="130000"/>
                </a:srgbClr>
              </a:gs>
              <a:gs pos="100000">
                <a:srgbClr val="A5003B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5003B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Textfeld 19"/>
          <p:cNvSpPr txBox="1">
            <a:spLocks noChangeArrowheads="1"/>
          </p:cNvSpPr>
          <p:nvPr/>
        </p:nvSpPr>
        <p:spPr bwMode="auto">
          <a:xfrm>
            <a:off x="5328084" y="1880828"/>
            <a:ext cx="20193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dirty="0" err="1" smtClean="0">
                <a:solidFill>
                  <a:srgbClr val="333333"/>
                </a:solidFill>
                <a:latin typeface="Calibri" pitchFamily="34" charset="0"/>
              </a:rPr>
              <a:t>Normdaten</a:t>
            </a:r>
            <a:endParaRPr lang="en-US" dirty="0">
              <a:solidFill>
                <a:srgbClr val="333333"/>
              </a:solidFill>
              <a:latin typeface="Calibri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-145574" y="6489392"/>
            <a:ext cx="9435149" cy="430887"/>
          </a:xfrm>
          <a:prstGeom prst="rect">
            <a:avLst/>
          </a:prstGeom>
          <a:solidFill>
            <a:srgbClr val="A5003B"/>
          </a:solidFill>
          <a:ln w="25400" cap="flat" cmpd="sng" algn="ctr">
            <a:solidFill>
              <a:srgbClr val="A5003B">
                <a:shade val="50000"/>
              </a:srgbClr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 w="12700">
                  <a:solidFill>
                    <a:srgbClr val="333333">
                      <a:satMod val="155000"/>
                    </a:srgbClr>
                  </a:solidFill>
                  <a:prstDash val="solid"/>
                </a:ln>
                <a:solidFill>
                  <a:srgbClr val="FFFFFF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https://</a:t>
            </a:r>
            <a:r>
              <a:rPr kumimoji="0" lang="de-DE" sz="2200" b="1" i="0" u="none" strike="noStrike" kern="0" cap="none" spc="0" normalizeH="0" baseline="0" noProof="0" dirty="0" smtClean="0">
                <a:ln w="12700">
                  <a:solidFill>
                    <a:srgbClr val="333333">
                      <a:satMod val="155000"/>
                    </a:srgbClr>
                  </a:solidFill>
                  <a:prstDash val="solid"/>
                </a:ln>
                <a:solidFill>
                  <a:srgbClr val="FFFFFF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www.deutsche-digitale-bibliothek.de/searchresults?query=Frankfurt</a:t>
            </a:r>
            <a:endParaRPr kumimoji="0" lang="de-DE" sz="2200" b="1" i="0" u="none" strike="noStrike" kern="0" cap="none" spc="0" normalizeH="0" baseline="0" noProof="0" dirty="0">
              <a:ln w="12700">
                <a:solidFill>
                  <a:srgbClr val="333333">
                    <a:satMod val="155000"/>
                  </a:srgbClr>
                </a:solidFill>
                <a:prstDash val="solid"/>
              </a:ln>
              <a:solidFill>
                <a:srgbClr val="FFFFFF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359532" y="1189113"/>
            <a:ext cx="2088232" cy="2923963"/>
          </a:xfrm>
          <a:prstGeom prst="rect">
            <a:avLst/>
          </a:prstGeom>
          <a:noFill/>
          <a:ln w="25400" cap="flat" cmpd="sng" algn="ctr">
            <a:solidFill>
              <a:srgbClr val="A5003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A5003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Textfeld 8"/>
          <p:cNvSpPr txBox="1">
            <a:spLocks noChangeArrowheads="1"/>
          </p:cNvSpPr>
          <p:nvPr/>
        </p:nvSpPr>
        <p:spPr bwMode="auto">
          <a:xfrm>
            <a:off x="359532" y="911300"/>
            <a:ext cx="12603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US" dirty="0" err="1" smtClean="0">
                <a:solidFill>
                  <a:srgbClr val="333333"/>
                </a:solidFill>
                <a:latin typeface="Calibri" pitchFamily="34" charset="0"/>
              </a:rPr>
              <a:t>Filterfacetten</a:t>
            </a:r>
            <a:endParaRPr lang="en-US" dirty="0">
              <a:solidFill>
                <a:srgbClr val="333333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93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/>
      <p:bldP spid="7" grpId="1"/>
      <p:bldP spid="10" grpId="0" animBg="1"/>
      <p:bldP spid="10" grpId="1" animBg="1"/>
      <p:bldP spid="11" grpId="0"/>
      <p:bldP spid="11" grpId="1"/>
      <p:bldP spid="14" grpId="0" animBg="1"/>
      <p:bldP spid="14" grpId="1" animBg="1"/>
      <p:bldP spid="15" grpId="0"/>
      <p:bldP spid="15" grpId="1"/>
      <p:bldP spid="16" grpId="0" animBg="1"/>
      <p:bldP spid="17" grpId="0"/>
      <p:bldP spid="18" grpId="0" animBg="1"/>
      <p:bldP spid="18" grpId="1" animBg="1"/>
      <p:bldP spid="19" grpId="0" animBg="1"/>
      <p:bldP spid="19" grpId="1" animBg="1"/>
      <p:bldP spid="20" grpId="0"/>
      <p:bldP spid="8" grpId="0" animBg="1"/>
      <p:bldP spid="8" grpId="1" animBg="1"/>
      <p:bldP spid="9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9" r="10722" b="10682"/>
          <a:stretch/>
        </p:blipFill>
        <p:spPr bwMode="auto">
          <a:xfrm>
            <a:off x="20540" y="8620"/>
            <a:ext cx="9102921" cy="78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feil nach rechts 4"/>
          <p:cNvSpPr/>
          <p:nvPr/>
        </p:nvSpPr>
        <p:spPr>
          <a:xfrm>
            <a:off x="35496" y="1484784"/>
            <a:ext cx="432048" cy="288032"/>
          </a:xfrm>
          <a:prstGeom prst="rightArrow">
            <a:avLst/>
          </a:prstGeom>
          <a:gradFill rotWithShape="1">
            <a:gsLst>
              <a:gs pos="0">
                <a:srgbClr val="A5003B">
                  <a:tint val="100000"/>
                  <a:shade val="100000"/>
                  <a:satMod val="130000"/>
                </a:srgbClr>
              </a:gs>
              <a:gs pos="100000">
                <a:srgbClr val="A5003B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5003B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/>
            <a:endParaRPr lang="de-DE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Pfeil nach rechts 6"/>
          <p:cNvSpPr/>
          <p:nvPr/>
        </p:nvSpPr>
        <p:spPr>
          <a:xfrm>
            <a:off x="35496" y="1880828"/>
            <a:ext cx="432048" cy="288032"/>
          </a:xfrm>
          <a:prstGeom prst="rightArrow">
            <a:avLst/>
          </a:prstGeom>
          <a:gradFill rotWithShape="1">
            <a:gsLst>
              <a:gs pos="0">
                <a:srgbClr val="A5003B">
                  <a:tint val="100000"/>
                  <a:shade val="100000"/>
                  <a:satMod val="130000"/>
                </a:srgbClr>
              </a:gs>
              <a:gs pos="100000">
                <a:srgbClr val="A5003B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5003B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/>
            <a:endParaRPr lang="de-DE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Pfeil nach rechts 7"/>
          <p:cNvSpPr/>
          <p:nvPr/>
        </p:nvSpPr>
        <p:spPr>
          <a:xfrm rot="5400000">
            <a:off x="7452320" y="1052736"/>
            <a:ext cx="432048" cy="288032"/>
          </a:xfrm>
          <a:prstGeom prst="rightArrow">
            <a:avLst/>
          </a:prstGeom>
          <a:gradFill rotWithShape="1">
            <a:gsLst>
              <a:gs pos="0">
                <a:srgbClr val="A5003B">
                  <a:tint val="100000"/>
                  <a:shade val="100000"/>
                  <a:satMod val="130000"/>
                </a:srgbClr>
              </a:gs>
              <a:gs pos="100000">
                <a:srgbClr val="A5003B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5003B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/>
            <a:endParaRPr lang="de-DE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Pfeil nach rechts 9"/>
          <p:cNvSpPr/>
          <p:nvPr/>
        </p:nvSpPr>
        <p:spPr>
          <a:xfrm>
            <a:off x="6248255" y="5013176"/>
            <a:ext cx="432048" cy="288032"/>
          </a:xfrm>
          <a:prstGeom prst="rightArrow">
            <a:avLst/>
          </a:prstGeom>
          <a:gradFill rotWithShape="1">
            <a:gsLst>
              <a:gs pos="0">
                <a:srgbClr val="A5003B">
                  <a:tint val="100000"/>
                  <a:shade val="100000"/>
                  <a:satMod val="130000"/>
                </a:srgbClr>
              </a:gs>
              <a:gs pos="100000">
                <a:srgbClr val="A5003B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5003B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/>
            <a:endParaRPr lang="de-DE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064388" y="51064"/>
            <a:ext cx="684076" cy="28159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 nach rechts 11"/>
          <p:cNvSpPr/>
          <p:nvPr/>
        </p:nvSpPr>
        <p:spPr>
          <a:xfrm rot="13481941">
            <a:off x="8661178" y="381388"/>
            <a:ext cx="432048" cy="288032"/>
          </a:xfrm>
          <a:prstGeom prst="rightArrow">
            <a:avLst/>
          </a:prstGeom>
          <a:gradFill rotWithShape="1">
            <a:gsLst>
              <a:gs pos="0">
                <a:srgbClr val="A5003B">
                  <a:tint val="100000"/>
                  <a:shade val="100000"/>
                  <a:satMod val="130000"/>
                </a:srgbClr>
              </a:gs>
              <a:gs pos="100000">
                <a:srgbClr val="A5003B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5003B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/>
            <a:endParaRPr lang="de-DE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-145574" y="6365557"/>
            <a:ext cx="9435149" cy="4924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https://www.deutsche-digitale-bibliothek.de/entity/118540238</a:t>
            </a:r>
          </a:p>
        </p:txBody>
      </p:sp>
    </p:spTree>
    <p:extLst>
      <p:ext uri="{BB962C8B-B14F-4D97-AF65-F5344CB8AC3E}">
        <p14:creationId xmlns:p14="http://schemas.microsoft.com/office/powerpoint/2010/main" val="24765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6" grpId="0" animBg="1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Problem: </a:t>
            </a:r>
            <a:r>
              <a:rPr lang="en-US" dirty="0" err="1" smtClean="0"/>
              <a:t>Personen</a:t>
            </a:r>
            <a:r>
              <a:rPr lang="en-US" dirty="0" smtClean="0"/>
              <a:t> in den </a:t>
            </a:r>
            <a:r>
              <a:rPr lang="en-US" dirty="0" err="1" smtClean="0"/>
              <a:t>Facetten</a:t>
            </a:r>
            <a:r>
              <a:rPr lang="en-US" dirty="0" smtClean="0"/>
              <a:t> der DDB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8" t="17591" r="3673" b="19598"/>
          <a:stretch/>
        </p:blipFill>
        <p:spPr bwMode="auto">
          <a:xfrm>
            <a:off x="329184" y="1755648"/>
            <a:ext cx="8510016" cy="3889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-145574" y="6489392"/>
            <a:ext cx="9435149" cy="430887"/>
          </a:xfrm>
          <a:prstGeom prst="rect">
            <a:avLst/>
          </a:prstGeom>
          <a:solidFill>
            <a:srgbClr val="A5003B"/>
          </a:solidFill>
          <a:ln w="25400" cap="flat" cmpd="sng" algn="ctr">
            <a:solidFill>
              <a:srgbClr val="A5003B">
                <a:shade val="50000"/>
              </a:srgbClr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 w="12700">
                  <a:solidFill>
                    <a:srgbClr val="333333">
                      <a:satMod val="155000"/>
                    </a:srgbClr>
                  </a:solidFill>
                  <a:prstDash val="solid"/>
                </a:ln>
                <a:solidFill>
                  <a:srgbClr val="FFFFFF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https://</a:t>
            </a:r>
            <a:r>
              <a:rPr kumimoji="0" lang="de-DE" sz="2200" b="1" i="0" u="none" strike="noStrike" kern="0" cap="none" spc="0" normalizeH="0" baseline="0" noProof="0" dirty="0" smtClean="0">
                <a:ln w="12700">
                  <a:solidFill>
                    <a:srgbClr val="333333">
                      <a:satMod val="155000"/>
                    </a:srgbClr>
                  </a:solidFill>
                  <a:prstDash val="solid"/>
                </a:ln>
                <a:solidFill>
                  <a:srgbClr val="FFFFFF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www.deutsche-digitale-bibliothek.de/searchresults?query=Frankfurt</a:t>
            </a:r>
            <a:endParaRPr kumimoji="0" lang="de-DE" sz="2200" b="1" i="0" u="none" strike="noStrike" kern="0" cap="none" spc="0" normalizeH="0" baseline="0" noProof="0" dirty="0">
              <a:ln w="12700">
                <a:solidFill>
                  <a:srgbClr val="333333">
                    <a:satMod val="155000"/>
                  </a:srgbClr>
                </a:solidFill>
                <a:prstDash val="solid"/>
              </a:ln>
              <a:solidFill>
                <a:srgbClr val="FFFFFF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2411760" y="2826656"/>
            <a:ext cx="1728192" cy="288032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bgerundetes Rechteck 9"/>
          <p:cNvSpPr/>
          <p:nvPr/>
        </p:nvSpPr>
        <p:spPr>
          <a:xfrm>
            <a:off x="2411760" y="3442606"/>
            <a:ext cx="1728192" cy="216024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bgerundetes Rechteck 10"/>
          <p:cNvSpPr/>
          <p:nvPr/>
        </p:nvSpPr>
        <p:spPr>
          <a:xfrm>
            <a:off x="4211960" y="3114688"/>
            <a:ext cx="1728192" cy="216024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2419772" y="3658630"/>
            <a:ext cx="1728192" cy="288032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1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2" y="1448780"/>
            <a:ext cx="8448675" cy="42481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hteck 8"/>
          <p:cNvSpPr/>
          <p:nvPr/>
        </p:nvSpPr>
        <p:spPr>
          <a:xfrm>
            <a:off x="-145574" y="6489392"/>
            <a:ext cx="9435149" cy="430887"/>
          </a:xfrm>
          <a:prstGeom prst="rect">
            <a:avLst/>
          </a:prstGeom>
          <a:solidFill>
            <a:srgbClr val="A5003B"/>
          </a:solidFill>
          <a:ln w="25400" cap="flat" cmpd="sng" algn="ctr">
            <a:solidFill>
              <a:srgbClr val="A5003B">
                <a:shade val="50000"/>
              </a:srgbClr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 w="12700">
                  <a:solidFill>
                    <a:srgbClr val="333333">
                      <a:satMod val="155000"/>
                    </a:srgbClr>
                  </a:solidFill>
                  <a:prstDash val="solid"/>
                </a:ln>
                <a:solidFill>
                  <a:srgbClr val="FFFFFF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https://</a:t>
            </a:r>
            <a:r>
              <a:rPr kumimoji="0" lang="de-DE" sz="2200" b="1" i="0" u="none" strike="noStrike" kern="0" cap="none" spc="0" normalizeH="0" baseline="0" noProof="0" dirty="0" smtClean="0">
                <a:ln w="12700">
                  <a:solidFill>
                    <a:srgbClr val="333333">
                      <a:satMod val="155000"/>
                    </a:srgbClr>
                  </a:solidFill>
                  <a:prstDash val="solid"/>
                </a:ln>
                <a:solidFill>
                  <a:srgbClr val="FFFFFF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</a:rPr>
              <a:t>www.deutsche-digitale-bibliothek.de/searchresults?query=*</a:t>
            </a:r>
            <a:endParaRPr kumimoji="0" lang="de-DE" sz="2200" b="1" i="0" u="none" strike="noStrike" kern="0" cap="none" spc="0" normalizeH="0" baseline="0" noProof="0" dirty="0">
              <a:ln w="12700">
                <a:solidFill>
                  <a:srgbClr val="333333">
                    <a:satMod val="155000"/>
                  </a:srgbClr>
                </a:solidFill>
                <a:prstDash val="solid"/>
              </a:ln>
              <a:solidFill>
                <a:srgbClr val="FFFFFF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60000" y="360001"/>
            <a:ext cx="6283688" cy="425004"/>
          </a:xfrm>
        </p:spPr>
        <p:txBody>
          <a:bodyPr/>
          <a:lstStyle/>
          <a:p>
            <a:r>
              <a:rPr lang="de-DE" sz="2600" dirty="0" smtClean="0"/>
              <a:t>Problem: Körperschaften </a:t>
            </a:r>
            <a:r>
              <a:rPr lang="de-DE" sz="2600" dirty="0"/>
              <a:t>in Facetten der DDB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3072384" y="3300256"/>
            <a:ext cx="2304288" cy="288032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bgerundetes Rechteck 12"/>
          <p:cNvSpPr/>
          <p:nvPr/>
        </p:nvSpPr>
        <p:spPr>
          <a:xfrm>
            <a:off x="3072384" y="3938016"/>
            <a:ext cx="2304288" cy="407828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bgerundetes Rechteck 13"/>
          <p:cNvSpPr/>
          <p:nvPr/>
        </p:nvSpPr>
        <p:spPr>
          <a:xfrm>
            <a:off x="5504312" y="3300256"/>
            <a:ext cx="2298568" cy="288032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bgerundetes Rechteck 14"/>
          <p:cNvSpPr/>
          <p:nvPr/>
        </p:nvSpPr>
        <p:spPr>
          <a:xfrm>
            <a:off x="3072384" y="4345958"/>
            <a:ext cx="2304288" cy="288032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73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sz="23500" dirty="0"/>
          </a:p>
          <a:p>
            <a:pPr algn="ctr"/>
            <a: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Zum Vergleich: Das ist um Klassen besser –</a:t>
            </a:r>
            <a:b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dank der Normdaten der GND!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600" dirty="0" smtClean="0"/>
              <a:t>Berufe der Personen in den Facetten der DDB</a:t>
            </a:r>
            <a:endParaRPr lang="de-DE" sz="2600" dirty="0"/>
          </a:p>
        </p:txBody>
      </p:sp>
      <p:sp>
        <p:nvSpPr>
          <p:cNvPr id="5" name="Rechteck 4"/>
          <p:cNvSpPr/>
          <p:nvPr/>
        </p:nvSpPr>
        <p:spPr>
          <a:xfrm>
            <a:off x="-145574" y="6489392"/>
            <a:ext cx="9435149" cy="400110"/>
          </a:xfrm>
          <a:prstGeom prst="rect">
            <a:avLst/>
          </a:prstGeom>
          <a:solidFill>
            <a:srgbClr val="A5003B"/>
          </a:solidFill>
          <a:ln w="25400" cap="flat" cmpd="sng" algn="ctr">
            <a:solidFill>
              <a:srgbClr val="A5003B">
                <a:shade val="50000"/>
              </a:srgbClr>
            </a:solidFill>
            <a:prstDash val="solid"/>
          </a:ln>
          <a:effectLst/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de-DE" sz="2000" b="1" kern="0" dirty="0">
                <a:ln w="12700">
                  <a:solidFill>
                    <a:srgbClr val="333333">
                      <a:satMod val="155000"/>
                    </a:srgbClr>
                  </a:solidFill>
                  <a:prstDash val="solid"/>
                </a:ln>
                <a:solidFill>
                  <a:srgbClr val="FFFFFF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https://</a:t>
            </a:r>
            <a:r>
              <a:rPr lang="de-DE" sz="2000" b="1" kern="0" dirty="0" smtClean="0">
                <a:ln w="12700">
                  <a:solidFill>
                    <a:srgbClr val="333333">
                      <a:satMod val="155000"/>
                    </a:srgbClr>
                  </a:solidFill>
                  <a:prstDash val="solid"/>
                </a:ln>
                <a:solidFill>
                  <a:srgbClr val="FFFFFF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www.deutsche-digitale-bibliothek.de/entity/search/person?query=*</a:t>
            </a:r>
            <a:endParaRPr kumimoji="0" lang="de-DE" sz="2000" b="1" i="0" u="none" strike="noStrike" kern="0" cap="none" spc="0" normalizeH="0" baseline="0" noProof="0" dirty="0">
              <a:ln w="12700">
                <a:solidFill>
                  <a:srgbClr val="333333">
                    <a:satMod val="155000"/>
                  </a:srgbClr>
                </a:solidFill>
                <a:prstDash val="solid"/>
              </a:ln>
              <a:solidFill>
                <a:srgbClr val="FFFFFF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libri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1" t="20217" r="17358" b="30756"/>
          <a:stretch/>
        </p:blipFill>
        <p:spPr bwMode="auto">
          <a:xfrm>
            <a:off x="38101" y="1676400"/>
            <a:ext cx="902257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bgerundetes Rechteck 13"/>
          <p:cNvSpPr/>
          <p:nvPr/>
        </p:nvSpPr>
        <p:spPr>
          <a:xfrm>
            <a:off x="2324100" y="2266950"/>
            <a:ext cx="3970020" cy="1238250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6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de-DE" u="sng" dirty="0" smtClean="0"/>
              <a:t>Wer </a:t>
            </a:r>
            <a:r>
              <a:rPr lang="de-DE" u="sng" dirty="0"/>
              <a:t>(falsche) Daten zugänglich </a:t>
            </a:r>
            <a:r>
              <a:rPr lang="de-DE" u="sng" dirty="0" smtClean="0"/>
              <a:t>macht ist </a:t>
            </a:r>
            <a:r>
              <a:rPr lang="de-DE" u="sng" dirty="0"/>
              <a:t>dafür „verantwortlich</a:t>
            </a:r>
            <a:r>
              <a:rPr lang="de-DE" u="sng" dirty="0" smtClean="0"/>
              <a:t>“!</a:t>
            </a:r>
          </a:p>
          <a:p>
            <a:endParaRPr lang="de-DE" u="sng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… für die Normdaten aus der GND</a:t>
            </a: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Fall 1: </a:t>
            </a:r>
            <a:r>
              <a:rPr lang="de-DE" b="1" dirty="0"/>
              <a:t>Lieferdaten</a:t>
            </a:r>
            <a:r>
              <a:rPr lang="de-DE" dirty="0"/>
              <a:t> haben falsche </a:t>
            </a:r>
            <a:r>
              <a:rPr lang="de-DE" dirty="0" smtClean="0"/>
              <a:t>Zuordnungen</a:t>
            </a: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Fall 2: </a:t>
            </a:r>
            <a:r>
              <a:rPr lang="de-DE" dirty="0" smtClean="0"/>
              <a:t>Daten </a:t>
            </a:r>
            <a:r>
              <a:rPr lang="de-DE" dirty="0"/>
              <a:t>in der GND sind </a:t>
            </a:r>
            <a:r>
              <a:rPr lang="de-DE" b="1" dirty="0"/>
              <a:t>nicht </a:t>
            </a:r>
            <a:r>
              <a:rPr lang="de-DE" b="1" dirty="0" smtClean="0"/>
              <a:t>korrekt </a:t>
            </a:r>
            <a:r>
              <a:rPr lang="de-DE" dirty="0" smtClean="0"/>
              <a:t>oder </a:t>
            </a:r>
            <a:r>
              <a:rPr lang="de-DE" b="1" dirty="0" smtClean="0"/>
              <a:t>verletzen Rechte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… die DDB erreichen: </a:t>
            </a:r>
            <a:r>
              <a:rPr lang="de-DE" b="1" dirty="0" smtClean="0"/>
              <a:t>Anfragen</a:t>
            </a:r>
            <a:r>
              <a:rPr lang="de-DE" dirty="0" smtClean="0"/>
              <a:t>, </a:t>
            </a:r>
            <a:r>
              <a:rPr lang="de-DE" b="1" dirty="0" smtClean="0"/>
              <a:t>Hinweise</a:t>
            </a:r>
            <a:r>
              <a:rPr lang="de-DE" dirty="0" smtClean="0"/>
              <a:t> und </a:t>
            </a:r>
            <a:r>
              <a:rPr lang="de-DE" b="1" dirty="0" smtClean="0"/>
              <a:t>Verbesserungen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… für ihre Lieferdaten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… für ihre Normdaten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Wir brauchen hier sparten- und</a:t>
            </a:r>
            <a:br>
              <a:rPr lang="de-DE" dirty="0" smtClean="0"/>
            </a:br>
            <a:r>
              <a:rPr lang="de-DE" dirty="0" smtClean="0"/>
              <a:t>institutionsübergreifende </a:t>
            </a:r>
            <a:r>
              <a:rPr lang="de-DE" b="1" dirty="0" smtClean="0"/>
              <a:t>Workflows</a:t>
            </a:r>
            <a:r>
              <a:rPr lang="de-DE" dirty="0" smtClean="0"/>
              <a:t>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Idee: </a:t>
            </a:r>
            <a:r>
              <a:rPr lang="de-DE" sz="1400" dirty="0" smtClean="0"/>
              <a:t>Korrekturformular in DDB </a:t>
            </a:r>
            <a:r>
              <a:rPr lang="de-DE" sz="1400" dirty="0" smtClean="0">
                <a:sym typeface="Wingdings 3"/>
              </a:rPr>
              <a:t> </a:t>
            </a:r>
            <a:r>
              <a:rPr lang="de-DE" sz="1400" dirty="0" smtClean="0"/>
              <a:t>Durchsicht durch</a:t>
            </a:r>
            <a:br>
              <a:rPr lang="de-DE" sz="1400" dirty="0" smtClean="0"/>
            </a:br>
            <a:r>
              <a:rPr lang="de-DE" sz="1400" dirty="0" smtClean="0"/>
              <a:t>Servicestelle </a:t>
            </a:r>
            <a:r>
              <a:rPr lang="de-DE" sz="1400" dirty="0"/>
              <a:t>DDB und ??? </a:t>
            </a:r>
            <a:r>
              <a:rPr lang="de-DE" sz="1400" dirty="0" smtClean="0">
                <a:sym typeface="Wingdings 3"/>
              </a:rPr>
              <a:t> </a:t>
            </a:r>
            <a:r>
              <a:rPr lang="de-DE" sz="1400" dirty="0" smtClean="0"/>
              <a:t>Aktualisierung</a:t>
            </a:r>
            <a:endParaRPr lang="de-DE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…als (semi-) automatischer </a:t>
            </a:r>
            <a:r>
              <a:rPr lang="de-DE" dirty="0" smtClean="0"/>
              <a:t>Vorgang?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Problem: „</a:t>
            </a:r>
            <a:r>
              <a:rPr lang="de-DE" dirty="0" err="1" smtClean="0"/>
              <a:t>Shoot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messenger</a:t>
            </a:r>
            <a:r>
              <a:rPr lang="de-DE" dirty="0" smtClean="0"/>
              <a:t>!“</a:t>
            </a:r>
            <a:endParaRPr lang="de-DE" dirty="0"/>
          </a:p>
        </p:txBody>
      </p:sp>
      <p:pic>
        <p:nvPicPr>
          <p:cNvPr id="5" name="Picture 2" descr="C:\Users\buechner.AD-DDB\AppData\Local\Microsoft\Windows\Temporary Internet Files\Content.IE5\HSBH7CYP\MC9004419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286" y="4157472"/>
            <a:ext cx="1885850" cy="18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3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Zwischentitel">
  <a:themeElements>
    <a:clrScheme name="DDB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lIns="0" tIns="0" rIns="0" bIns="0"/>
      <a:lstStyle>
        <a:defPPr>
          <a:spcBef>
            <a:spcPct val="20000"/>
          </a:spcBef>
          <a:buFont typeface="Arial" pitchFamily="34" charset="0"/>
          <a:buNone/>
          <a:defRPr sz="2400" dirty="0" smtClean="0">
            <a:solidFill>
              <a:srgbClr val="A6A6A6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1645</Words>
  <Application>Microsoft Office PowerPoint</Application>
  <PresentationFormat>Bildschirmpräsentation (4:3)</PresentationFormat>
  <Paragraphs>246</Paragraphs>
  <Slides>21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2_Zwischentitel</vt:lpstr>
      <vt:lpstr>Die GND als spartenüber-greifendes Referenzsystem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Effenberger, Claudia</dc:creator>
  <cp:lastModifiedBy>Büchner, Michael</cp:lastModifiedBy>
  <cp:revision>424</cp:revision>
  <cp:lastPrinted>2013-08-26T09:49:56Z</cp:lastPrinted>
  <dcterms:created xsi:type="dcterms:W3CDTF">2013-08-15T09:01:16Z</dcterms:created>
  <dcterms:modified xsi:type="dcterms:W3CDTF">2015-09-08T12:55:24Z</dcterms:modified>
</cp:coreProperties>
</file>