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7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6" autoAdjust="0"/>
    <p:restoredTop sz="98588" autoAdjust="0"/>
  </p:normalViewPr>
  <p:slideViewPr>
    <p:cSldViewPr>
      <p:cViewPr varScale="1">
        <p:scale>
          <a:sx n="112" d="100"/>
          <a:sy n="112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636A5-BB64-4F68-A8F5-E134B3AEE802}" type="datetimeFigureOut">
              <a:rPr lang="de-DE" smtClean="0"/>
              <a:t>09.09.2015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5711A-390C-44E4-8CA3-86E5B3426352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4B73A-6F1A-4B9C-9B34-2EAC8A726606}" type="datetimeFigureOut">
              <a:rPr lang="de-DE" smtClean="0"/>
              <a:pPr/>
              <a:t>09.09.2015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357AE-8693-4665-9444-5AFF29EF9F6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03963-EFD9-42CC-9819-E4EAD5B7AC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725F22-A18D-4CB5-9B91-6C25ECFF54B2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PPT_LABW_ne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6093296"/>
            <a:ext cx="9144000" cy="811746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67744" y="6232227"/>
            <a:ext cx="504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668344" y="6232227"/>
            <a:ext cx="477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03963-EFD9-42CC-9819-E4EAD5B7AC6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eutsche-digitale-bibliothek.de/item/UF4BAVSXKJSQNC3MX4VIITPC5OZ5YNYI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F:\anreicherung\karlsruhe\all_test_8_Alben_012_17.html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Anreicherung EAD(DDB)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Personen/Orte – erste Versuche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Beispiel Stadtarchiv Karlsruhe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Rund 1000 Ortsbezeichnungen von </a:t>
            </a:r>
            <a:r>
              <a:rPr lang="de-AT" dirty="0" err="1"/>
              <a:t>Geonames</a:t>
            </a:r>
            <a:r>
              <a:rPr lang="de-AT" dirty="0"/>
              <a:t> zum Abgleich</a:t>
            </a:r>
          </a:p>
          <a:p>
            <a:r>
              <a:rPr lang="de-AT" dirty="0"/>
              <a:t>Ergebnisse: ca. 1700 Treffer bei rund 12.000 Indexeinträgen</a:t>
            </a:r>
          </a:p>
          <a:p>
            <a:r>
              <a:rPr lang="de-AT" dirty="0" smtClean="0"/>
              <a:t>Aber: möglicherweise falsche Treffer: </a:t>
            </a:r>
            <a:r>
              <a:rPr lang="de-AT" dirty="0"/>
              <a:t>z.B. </a:t>
            </a:r>
            <a:r>
              <a:rPr lang="de-AT" dirty="0" smtClean="0"/>
              <a:t>Ulm; </a:t>
            </a:r>
            <a:r>
              <a:rPr lang="de-AT" dirty="0"/>
              <a:t>riskante Treffer: </a:t>
            </a:r>
            <a:r>
              <a:rPr lang="de-AT" dirty="0" smtClean="0"/>
              <a:t>z.B.: Innenstadt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Ausgangssituation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Fast keine Erschließung mit </a:t>
            </a:r>
            <a:r>
              <a:rPr lang="de-AT" dirty="0" smtClean="0"/>
              <a:t>Normdaten im Archivbereich</a:t>
            </a:r>
            <a:endParaRPr lang="de-AT" dirty="0"/>
          </a:p>
          <a:p>
            <a:r>
              <a:rPr lang="de-AT" dirty="0"/>
              <a:t>Bislang vier Archive (meist „Spezial-Archive“)</a:t>
            </a:r>
          </a:p>
          <a:p>
            <a:r>
              <a:rPr lang="de-AT" dirty="0"/>
              <a:t>Teilweise sogar </a:t>
            </a:r>
            <a:r>
              <a:rPr lang="de-AT" dirty="0" smtClean="0"/>
              <a:t>Entwicklung ohne </a:t>
            </a:r>
            <a:r>
              <a:rPr lang="de-AT" dirty="0"/>
              <a:t>Indexbegriffe zu erschließen</a:t>
            </a:r>
          </a:p>
          <a:p>
            <a:r>
              <a:rPr lang="de-AT" dirty="0"/>
              <a:t>Oftmals </a:t>
            </a:r>
            <a:r>
              <a:rPr lang="de-AT" dirty="0" smtClean="0"/>
              <a:t>improvisierte Lösungen bei </a:t>
            </a:r>
            <a:r>
              <a:rPr lang="de-AT" dirty="0"/>
              <a:t>der Erschließung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Besonderheiten</a:t>
            </a:r>
            <a:endParaRPr lang="de-AT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Hierarchische Strukturierung der Daten</a:t>
            </a:r>
          </a:p>
          <a:p>
            <a:r>
              <a:rPr lang="de-AT" dirty="0"/>
              <a:t>Chance, aber auch Gefahr durch Vererbung von Information</a:t>
            </a:r>
          </a:p>
          <a:p>
            <a:r>
              <a:rPr lang="de-AT" dirty="0"/>
              <a:t>-&gt; Berücksichtigung der </a:t>
            </a:r>
            <a:r>
              <a:rPr lang="de-AT" dirty="0" smtClean="0"/>
              <a:t>Verzeichnungsstufe</a:t>
            </a:r>
          </a:p>
          <a:p>
            <a:endParaRPr lang="de-AT" dirty="0" smtClean="0"/>
          </a:p>
          <a:p>
            <a:pPr algn="ctr">
              <a:buNone/>
            </a:pPr>
            <a:r>
              <a:rPr lang="de-AT" dirty="0" smtClean="0">
                <a:hlinkClick r:id="rId2"/>
              </a:rPr>
              <a:t>Beispiel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Herangehensweise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sz="2800" dirty="0"/>
              <a:t>Fokus: Kleinere, mittlere </a:t>
            </a:r>
            <a:r>
              <a:rPr lang="de-AT" sz="2800" dirty="0" smtClean="0"/>
              <a:t>Archive</a:t>
            </a:r>
            <a:endParaRPr lang="de-AT" sz="2800" dirty="0"/>
          </a:p>
          <a:p>
            <a:r>
              <a:rPr lang="de-AT" sz="2800" dirty="0"/>
              <a:t>Genauigkeit wichtiger als Vollständigkeit </a:t>
            </a:r>
            <a:r>
              <a:rPr lang="de-AT" sz="2800" dirty="0" smtClean="0"/>
              <a:t>bei der Erkennung</a:t>
            </a:r>
            <a:endParaRPr lang="de-AT" sz="2800" dirty="0"/>
          </a:p>
          <a:p>
            <a:r>
              <a:rPr lang="de-AT" sz="2800" dirty="0"/>
              <a:t>Kein Anspruch Erschließung mit Normdaten ersetzen zu können</a:t>
            </a:r>
          </a:p>
          <a:p>
            <a:r>
              <a:rPr lang="de-AT" sz="2800" dirty="0"/>
              <a:t>Direkte Anreicherung von EAD(DDB)</a:t>
            </a:r>
          </a:p>
          <a:p>
            <a:pPr lvl="1"/>
            <a:r>
              <a:rPr lang="de-AT" sz="2400" dirty="0"/>
              <a:t>Für raschere Ergebnisse</a:t>
            </a:r>
          </a:p>
          <a:p>
            <a:pPr lvl="1"/>
            <a:r>
              <a:rPr lang="de-AT" sz="2400" dirty="0"/>
              <a:t>Zurückspielen </a:t>
            </a:r>
            <a:r>
              <a:rPr lang="de-AT" sz="2400" dirty="0" smtClean="0"/>
              <a:t>herausfordernd (IDs?!): als CSV?</a:t>
            </a:r>
            <a:endParaRPr lang="de-AT" sz="2400" dirty="0"/>
          </a:p>
          <a:p>
            <a:pPr lvl="1"/>
            <a:r>
              <a:rPr lang="de-AT" sz="2400" dirty="0"/>
              <a:t>Daten als „angereichert“ auszeichnen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805264"/>
            <a:ext cx="7362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Personen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de-AT" dirty="0"/>
              <a:t>Metadaten, </a:t>
            </a:r>
            <a:r>
              <a:rPr lang="de-AT" dirty="0" smtClean="0"/>
              <a:t>keine Textstruktur (CL?)</a:t>
            </a:r>
            <a:endParaRPr lang="de-AT" dirty="0"/>
          </a:p>
          <a:p>
            <a:r>
              <a:rPr lang="de-AT" dirty="0" smtClean="0"/>
              <a:t>Möglicherweise unterschiedliche </a:t>
            </a:r>
            <a:r>
              <a:rPr lang="de-AT" dirty="0"/>
              <a:t>Relevanz der </a:t>
            </a:r>
            <a:r>
              <a:rPr lang="de-AT" dirty="0" smtClean="0"/>
              <a:t>Felder</a:t>
            </a:r>
            <a:endParaRPr lang="de-AT" dirty="0"/>
          </a:p>
          <a:p>
            <a:r>
              <a:rPr lang="de-AT" dirty="0"/>
              <a:t>Inhalte teilweise auf mehrere Elemente aufgeteilt (Name im </a:t>
            </a:r>
            <a:r>
              <a:rPr lang="de-AT" dirty="0" smtClean="0"/>
              <a:t>Titel, </a:t>
            </a:r>
            <a:r>
              <a:rPr lang="de-AT" dirty="0"/>
              <a:t>Lebensdaten </a:t>
            </a:r>
            <a:r>
              <a:rPr lang="de-AT" dirty="0" smtClean="0"/>
              <a:t>in den </a:t>
            </a:r>
            <a:r>
              <a:rPr lang="de-AT" dirty="0" err="1" smtClean="0"/>
              <a:t>Enthältvermerken</a:t>
            </a:r>
            <a:r>
              <a:rPr lang="de-AT" dirty="0" smtClean="0"/>
              <a:t>)</a:t>
            </a:r>
            <a:endParaRPr lang="de-AT" dirty="0"/>
          </a:p>
          <a:p>
            <a:endParaRPr lang="de-A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Methode</a:t>
            </a:r>
            <a:endParaRPr lang="de-AT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AT" sz="2800" dirty="0"/>
              <a:t>Geburts- und Sterbedaten</a:t>
            </a:r>
          </a:p>
          <a:p>
            <a:pPr lvl="1">
              <a:lnSpc>
                <a:spcPct val="80000"/>
              </a:lnSpc>
            </a:pPr>
            <a:r>
              <a:rPr lang="de-AT" sz="2400" dirty="0" err="1"/>
              <a:t>Regex</a:t>
            </a:r>
            <a:r>
              <a:rPr lang="de-AT" sz="2400" dirty="0"/>
              <a:t>- Identifizierung von </a:t>
            </a:r>
            <a:r>
              <a:rPr lang="de-AT" sz="2400" dirty="0" smtClean="0"/>
              <a:t>Datumswerten</a:t>
            </a:r>
          </a:p>
          <a:p>
            <a:pPr lvl="1">
              <a:lnSpc>
                <a:spcPct val="80000"/>
              </a:lnSpc>
            </a:pPr>
            <a:r>
              <a:rPr lang="de-AT" sz="2400" dirty="0" smtClean="0"/>
              <a:t>Umwandlung in YYYY-MM-TT</a:t>
            </a:r>
            <a:endParaRPr lang="de-AT" sz="2400" dirty="0"/>
          </a:p>
          <a:p>
            <a:pPr lvl="1">
              <a:lnSpc>
                <a:spcPct val="80000"/>
              </a:lnSpc>
            </a:pPr>
            <a:r>
              <a:rPr lang="de-AT" sz="2400" dirty="0" smtClean="0"/>
              <a:t>(Identifizierung </a:t>
            </a:r>
            <a:r>
              <a:rPr lang="de-AT" sz="2400" dirty="0"/>
              <a:t>von Namen (über Vornamenliste) in </a:t>
            </a:r>
            <a:r>
              <a:rPr lang="de-AT" sz="2400" dirty="0" smtClean="0"/>
              <a:t>räumlicher Nähe)</a:t>
            </a:r>
            <a:endParaRPr lang="de-AT" sz="2400" dirty="0"/>
          </a:p>
          <a:p>
            <a:pPr lvl="1">
              <a:lnSpc>
                <a:spcPct val="80000"/>
              </a:lnSpc>
            </a:pPr>
            <a:r>
              <a:rPr lang="de-AT" sz="2400" dirty="0"/>
              <a:t>Abgleich per SPARQL mit </a:t>
            </a:r>
            <a:r>
              <a:rPr lang="de-AT" sz="2400" dirty="0" err="1"/>
              <a:t>DBpedia</a:t>
            </a:r>
            <a:endParaRPr lang="de-AT" sz="2400" dirty="0"/>
          </a:p>
          <a:p>
            <a:pPr>
              <a:lnSpc>
                <a:spcPct val="80000"/>
              </a:lnSpc>
            </a:pPr>
            <a:r>
              <a:rPr lang="de-AT" sz="2800" dirty="0" smtClean="0"/>
              <a:t>Wichtig: Evaluierung</a:t>
            </a:r>
            <a:r>
              <a:rPr lang="de-AT" sz="2800" dirty="0"/>
              <a:t>: was ist für ein </a:t>
            </a:r>
            <a:r>
              <a:rPr lang="de-AT" sz="2800" dirty="0" err="1"/>
              <a:t>Matching</a:t>
            </a:r>
            <a:r>
              <a:rPr lang="de-AT" sz="2800" dirty="0"/>
              <a:t> ausreichend</a:t>
            </a:r>
          </a:p>
          <a:p>
            <a:pPr lvl="1">
              <a:lnSpc>
                <a:spcPct val="80000"/>
              </a:lnSpc>
            </a:pPr>
            <a:r>
              <a:rPr lang="de-AT" sz="2400" dirty="0" smtClean="0"/>
              <a:t>Bestände mit vielen </a:t>
            </a:r>
            <a:r>
              <a:rPr lang="de-AT" sz="2400" dirty="0" smtClean="0"/>
              <a:t>„normalen“ </a:t>
            </a:r>
            <a:r>
              <a:rPr lang="de-AT" sz="2400" dirty="0" smtClean="0"/>
              <a:t>Persönlichkeiten (Auswandererlisten, Grabsteine</a:t>
            </a:r>
            <a:r>
              <a:rPr lang="de-AT" sz="2400" dirty="0" smtClean="0"/>
              <a:t>) (Karlsruhe: 20/90000)</a:t>
            </a:r>
            <a:endParaRPr lang="de-AT" sz="2400" dirty="0" smtClean="0"/>
          </a:p>
          <a:p>
            <a:pPr lvl="1">
              <a:lnSpc>
                <a:spcPct val="80000"/>
              </a:lnSpc>
            </a:pPr>
            <a:r>
              <a:rPr lang="de-AT" sz="2400" dirty="0" smtClean="0"/>
              <a:t>Bestände </a:t>
            </a:r>
            <a:r>
              <a:rPr lang="de-AT" sz="2400" dirty="0"/>
              <a:t>mit vielen bedeutenden Persönlichkeiten (</a:t>
            </a:r>
            <a:r>
              <a:rPr lang="de-AT" sz="2400" dirty="0" smtClean="0"/>
              <a:t>Zeitungsausschnitte-Sammlung, Nachlässe) </a:t>
            </a:r>
            <a:r>
              <a:rPr lang="de-AT" sz="2400" dirty="0"/>
              <a:t>(MPG: 142/207</a:t>
            </a:r>
            <a:r>
              <a:rPr lang="de-AT" sz="2400" dirty="0" smtClean="0"/>
              <a:t>)</a:t>
            </a:r>
          </a:p>
          <a:p>
            <a:pPr algn="ctr">
              <a:lnSpc>
                <a:spcPct val="80000"/>
              </a:lnSpc>
              <a:buNone/>
            </a:pPr>
            <a:r>
              <a:rPr lang="de-AT" dirty="0" smtClean="0">
                <a:hlinkClick r:id="rId2" action="ppaction://hlinkfile"/>
              </a:rPr>
              <a:t>Beispiel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Sonstige Erfahrungen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Bei ausgewählten Bestände - gute Ergebnisse</a:t>
            </a:r>
          </a:p>
          <a:p>
            <a:pPr lvl="1"/>
            <a:r>
              <a:rPr lang="de-DE" dirty="0" smtClean="0"/>
              <a:t>Staatsarchiv Darmstadt: Bildersammlung</a:t>
            </a:r>
          </a:p>
          <a:p>
            <a:pPr lvl="1"/>
            <a:r>
              <a:rPr lang="de-DE" dirty="0" smtClean="0"/>
              <a:t>LABW: </a:t>
            </a:r>
            <a:r>
              <a:rPr lang="de-DE" dirty="0" smtClean="0"/>
              <a:t>Zeitungsausschnittsammlung zur </a:t>
            </a:r>
            <a:r>
              <a:rPr lang="de-DE" dirty="0" smtClean="0"/>
              <a:t>Personengeschichte</a:t>
            </a:r>
          </a:p>
          <a:p>
            <a:pPr lvl="1"/>
            <a:r>
              <a:rPr lang="de-DE" dirty="0" smtClean="0"/>
              <a:t>Aber meist gewisse individuelle Anpassungen der Prozesse notwendig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25F22-A18D-4CB5-9B91-6C25ECFF54B2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Orte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Teilweise als </a:t>
            </a:r>
            <a:r>
              <a:rPr lang="de-AT" dirty="0" smtClean="0"/>
              <a:t>Indexbegriffe in den Daten </a:t>
            </a:r>
            <a:r>
              <a:rPr lang="de-AT" dirty="0"/>
              <a:t>vorhanden</a:t>
            </a:r>
          </a:p>
          <a:p>
            <a:r>
              <a:rPr lang="de-AT" dirty="0"/>
              <a:t>Regionale Begrenzung der Archivzuständigkeiten zum Finden des korrekten Orts nutzen</a:t>
            </a:r>
          </a:p>
          <a:p>
            <a:r>
              <a:rPr lang="de-AT" dirty="0"/>
              <a:t>Koordinaten?!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Methode</a:t>
            </a:r>
            <a:endParaRPr lang="de-AT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AT" dirty="0"/>
              <a:t>Abgleich mit </a:t>
            </a:r>
            <a:r>
              <a:rPr lang="de-AT" dirty="0" err="1" smtClean="0"/>
              <a:t>GeoNames</a:t>
            </a:r>
            <a:endParaRPr lang="de-AT" dirty="0"/>
          </a:p>
          <a:p>
            <a:pPr lvl="1">
              <a:lnSpc>
                <a:spcPct val="90000"/>
              </a:lnSpc>
            </a:pPr>
            <a:r>
              <a:rPr lang="de-AT" dirty="0" smtClean="0"/>
              <a:t>hierarchische </a:t>
            </a:r>
            <a:r>
              <a:rPr lang="de-AT" dirty="0"/>
              <a:t>Strukturierung der Orte </a:t>
            </a:r>
          </a:p>
          <a:p>
            <a:pPr lvl="1">
              <a:lnSpc>
                <a:spcPct val="90000"/>
              </a:lnSpc>
            </a:pPr>
            <a:r>
              <a:rPr lang="de-AT" dirty="0"/>
              <a:t>Eingrenzung auf </a:t>
            </a:r>
            <a:r>
              <a:rPr lang="de-AT" dirty="0" smtClean="0"/>
              <a:t>ausgewählten Ast </a:t>
            </a:r>
            <a:r>
              <a:rPr lang="de-AT" dirty="0"/>
              <a:t>(z.B. Region Karlsruhe)</a:t>
            </a:r>
          </a:p>
          <a:p>
            <a:pPr lvl="1">
              <a:lnSpc>
                <a:spcPct val="90000"/>
              </a:lnSpc>
            </a:pPr>
            <a:r>
              <a:rPr lang="de-AT" dirty="0"/>
              <a:t>Abgleich </a:t>
            </a:r>
            <a:r>
              <a:rPr lang="de-AT" dirty="0" smtClean="0"/>
              <a:t>aller Indexbegriffe mit den </a:t>
            </a:r>
            <a:r>
              <a:rPr lang="de-AT" dirty="0"/>
              <a:t>Ortsnamen, die nur einmal in diesem Ast </a:t>
            </a:r>
            <a:r>
              <a:rPr lang="de-AT" dirty="0" smtClean="0"/>
              <a:t>vorkommen</a:t>
            </a:r>
          </a:p>
          <a:p>
            <a:pPr lvl="1">
              <a:lnSpc>
                <a:spcPct val="90000"/>
              </a:lnSpc>
            </a:pPr>
            <a:r>
              <a:rPr lang="de-AT" dirty="0" smtClean="0"/>
              <a:t>existiert bereits eine </a:t>
            </a:r>
            <a:r>
              <a:rPr lang="de-AT" dirty="0" err="1" smtClean="0"/>
              <a:t>GeoNames</a:t>
            </a:r>
            <a:r>
              <a:rPr lang="de-AT" dirty="0" smtClean="0"/>
              <a:t>-Konkordanz </a:t>
            </a:r>
            <a:r>
              <a:rPr lang="de-AT" dirty="0" smtClean="0"/>
              <a:t>zur GND</a:t>
            </a:r>
            <a:r>
              <a:rPr lang="de-AT" dirty="0" smtClean="0"/>
              <a:t>?</a:t>
            </a:r>
            <a:endParaRPr lang="de-AT" dirty="0"/>
          </a:p>
          <a:p>
            <a:pPr>
              <a:lnSpc>
                <a:spcPct val="90000"/>
              </a:lnSpc>
            </a:pPr>
            <a:r>
              <a:rPr lang="de-AT" dirty="0" smtClean="0"/>
              <a:t>Auf Freitext übertragbar, </a:t>
            </a:r>
            <a:r>
              <a:rPr lang="de-AT" dirty="0"/>
              <a:t>da oftmals keine Indexbegriffe? </a:t>
            </a:r>
          </a:p>
          <a:p>
            <a:pPr>
              <a:lnSpc>
                <a:spcPct val="90000"/>
              </a:lnSpc>
              <a:buFontTx/>
              <a:buNone/>
            </a:pPr>
            <a:endParaRPr lang="de-AT" dirty="0"/>
          </a:p>
          <a:p>
            <a:pPr>
              <a:lnSpc>
                <a:spcPct val="90000"/>
              </a:lnSpc>
            </a:pPr>
            <a:endParaRPr lang="de-A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Bildschirmpräsentation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Larissa-Design</vt:lpstr>
      <vt:lpstr>Anreicherung EAD(DDB)</vt:lpstr>
      <vt:lpstr>Ausgangssituation</vt:lpstr>
      <vt:lpstr>Besonderheiten</vt:lpstr>
      <vt:lpstr>Herangehensweise</vt:lpstr>
      <vt:lpstr>Personen</vt:lpstr>
      <vt:lpstr>Methode</vt:lpstr>
      <vt:lpstr>Sonstige Erfahrungen</vt:lpstr>
      <vt:lpstr>Orte</vt:lpstr>
      <vt:lpstr>Methode</vt:lpstr>
      <vt:lpstr>Beispiel Stadtarchiv Karlsruhe</vt:lpstr>
    </vt:vector>
  </TitlesOfParts>
  <Company>LABW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sysprep</dc:creator>
  <cp:lastModifiedBy>Reisacher</cp:lastModifiedBy>
  <cp:revision>29</cp:revision>
  <dcterms:created xsi:type="dcterms:W3CDTF">2014-10-30T08:39:35Z</dcterms:created>
  <dcterms:modified xsi:type="dcterms:W3CDTF">2015-09-09T08:38:23Z</dcterms:modified>
</cp:coreProperties>
</file>